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Roboto-regular.fntdata"/><Relationship Id="rId25" Type="http://schemas.openxmlformats.org/officeDocument/2006/relationships/slide" Target="slides/slide17.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boldItalic.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2c97b5ceb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62c97b5ceb_2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62c97b5ceb_2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262c97b5ceb_2_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We design a bigger chat window for chatgpt to contain more information.</a:t>
            </a:r>
            <a:endParaRPr/>
          </a:p>
          <a:p>
            <a:pPr indent="0" lvl="0" marL="0" rtl="0" algn="l">
              <a:spcBef>
                <a:spcPts val="0"/>
              </a:spcBef>
              <a:spcAft>
                <a:spcPts val="0"/>
              </a:spcAft>
              <a:buNone/>
            </a:pPr>
            <a:r>
              <a:rPr lang="zh-CN"/>
              <a:t>Besides, when chatting with chatgpt. other users can also see the samecontent, which allows knowledge sharing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2c97b5ceb_9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62c97b5ceb_9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We design a bigger chat window for chatgpt to contain more information.</a:t>
            </a:r>
            <a:endParaRPr/>
          </a:p>
          <a:p>
            <a:pPr indent="0" lvl="0" marL="0" rtl="0" algn="l">
              <a:spcBef>
                <a:spcPts val="0"/>
              </a:spcBef>
              <a:spcAft>
                <a:spcPts val="0"/>
              </a:spcAft>
              <a:buNone/>
            </a:pPr>
            <a:r>
              <a:rPr lang="zh-CN"/>
              <a:t>Besides, when chatting with chatgpt. other users can also see the samecontent, which allows knowledge sharing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2c97b5ceb_9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262c97b5ceb_9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We design a bigger chat window for chatgpt to contain more information.</a:t>
            </a:r>
            <a:endParaRPr/>
          </a:p>
          <a:p>
            <a:pPr indent="0" lvl="0" marL="0" rtl="0" algn="l">
              <a:spcBef>
                <a:spcPts val="0"/>
              </a:spcBef>
              <a:spcAft>
                <a:spcPts val="0"/>
              </a:spcAft>
              <a:buNone/>
            </a:pPr>
            <a:r>
              <a:rPr lang="zh-CN"/>
              <a:t>Besides, when chatting with chatgpt. other users can also see the samecontent, which allows knowledge sharing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2c97b5ceb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62c97b5ceb_2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2c97b5ceb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62c97b5ceb_2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2c97b5ceb_2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262c97b5ceb_2_2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F3F3F"/>
              </a:buClr>
              <a:buSzPts val="1200"/>
              <a:buFont typeface="Malgun Gothic"/>
              <a:buNone/>
            </a:pPr>
            <a:r>
              <a:rPr lang="zh-CN" sz="1200">
                <a:solidFill>
                  <a:srgbClr val="3F3F3F"/>
                </a:solidFill>
              </a:rPr>
              <a:t>Messages are paginated using a backend that sorts them by timestamp. The frontend </a:t>
            </a:r>
            <a:r>
              <a:rPr b="0" i="0" lang="zh-CN">
                <a:solidFill>
                  <a:srgbClr val="4D5156"/>
                </a:solidFill>
                <a:latin typeface="Arial"/>
                <a:ea typeface="Arial"/>
                <a:cs typeface="Arial"/>
                <a:sym typeface="Arial"/>
              </a:rPr>
              <a:t>continuously </a:t>
            </a:r>
            <a:r>
              <a:rPr lang="zh-CN" sz="1200">
                <a:solidFill>
                  <a:srgbClr val="3F3F3F"/>
                </a:solidFill>
              </a:rPr>
              <a:t>fetches messages for the current page, and when a user clicks 'Load More’button, it increments the page number, retrieves the next set of messages from the backend, and appends them to the existing list.</a:t>
            </a:r>
            <a:endParaRPr sz="1200">
              <a:solidFill>
                <a:srgbClr val="3F3F3F"/>
              </a:solidFill>
            </a:endParaRPr>
          </a:p>
          <a:p>
            <a:pPr indent="0" lvl="0" marL="0" rtl="0" algn="l">
              <a:spcBef>
                <a:spcPts val="0"/>
              </a:spcBef>
              <a:spcAft>
                <a:spcPts val="0"/>
              </a:spcAft>
              <a:buNone/>
            </a:pPr>
            <a:r>
              <a:t/>
            </a:r>
            <a:endParaRPr/>
          </a:p>
        </p:txBody>
      </p:sp>
      <p:sp>
        <p:nvSpPr>
          <p:cNvPr id="328" name="Google Shape;328;g262c97b5ceb_2_2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2c97b5ceb_9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262c97b5ceb_9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2c97b5ceb_2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262c97b5ceb_2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2c97b5ceb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62c97b5ceb_2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2c97b5ceb_1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62c97b5ceb_15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2c97b5ce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62c97b5ceb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2c97b5ceb_1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262c97b5ceb_11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We hide the chat windows from our main page, make the user interface more concise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2c97b5ceb_1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262c97b5ceb_11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We hide the chat windows from our main page, make the user interface more concise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2c97b5ceb_2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262c97b5ceb_2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We hide the chat windows from our main page, make the user interface more concise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2c97b5ceb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262c97b5ceb_2_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We hide our feature in the nav bar. When user click the button, the chat window will pop up.</a:t>
            </a:r>
            <a:endParaRPr/>
          </a:p>
          <a:p>
            <a:pPr indent="0" lvl="0" marL="0" rtl="0" algn="l">
              <a:spcBef>
                <a:spcPts val="0"/>
              </a:spcBef>
              <a:spcAft>
                <a:spcPts val="0"/>
              </a:spcAft>
              <a:buNone/>
            </a:pPr>
            <a:r>
              <a:rPr lang="zh-CN"/>
              <a:t>We also design a dropdown box for server selection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2c97b5ceb_2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262c97b5ceb_2_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We design user avatar for each user. Different message bubble to distinct our messages from others. Add user name upon the bubble so that users can know who they are chatting with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1" name="Shape 51"/>
        <p:cNvGrpSpPr/>
        <p:nvPr/>
      </p:nvGrpSpPr>
      <p:grpSpPr>
        <a:xfrm>
          <a:off x="0" y="0"/>
          <a:ext cx="0" cy="0"/>
          <a:chOff x="0" y="0"/>
          <a:chExt cx="0" cy="0"/>
        </a:xfrm>
      </p:grpSpPr>
      <p:sp>
        <p:nvSpPr>
          <p:cNvPr id="52" name="Google Shape;52;p14"/>
          <p:cNvSpPr/>
          <p:nvPr/>
        </p:nvSpPr>
        <p:spPr>
          <a:xfrm>
            <a:off x="2699792" y="1851670"/>
            <a:ext cx="6444208" cy="144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 name="Google Shape;53;p14"/>
          <p:cNvSpPr/>
          <p:nvPr/>
        </p:nvSpPr>
        <p:spPr>
          <a:xfrm>
            <a:off x="0" y="0"/>
            <a:ext cx="1619671" cy="5143500"/>
          </a:xfrm>
          <a:prstGeom prst="rect">
            <a:avLst/>
          </a:prstGeom>
          <a:gradFill>
            <a:gsLst>
              <a:gs pos="0">
                <a:srgbClr val="EAEAEA"/>
              </a:gs>
              <a:gs pos="42000">
                <a:srgbClr val="EEEEEE"/>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54" name="Google Shape;54;p14"/>
          <p:cNvCxnSpPr>
            <a:stCxn id="55" idx="2"/>
          </p:cNvCxnSpPr>
          <p:nvPr/>
        </p:nvCxnSpPr>
        <p:spPr>
          <a:xfrm>
            <a:off x="711746" y="4952174"/>
            <a:ext cx="8432400" cy="0"/>
          </a:xfrm>
          <a:prstGeom prst="straightConnector1">
            <a:avLst/>
          </a:prstGeom>
          <a:noFill/>
          <a:ln cap="flat" cmpd="sng" w="12700">
            <a:solidFill>
              <a:schemeClr val="accent1"/>
            </a:solidFill>
            <a:prstDash val="solid"/>
            <a:round/>
            <a:headEnd len="sm" w="sm" type="none"/>
            <a:tailEnd len="sm" w="sm" type="none"/>
          </a:ln>
        </p:spPr>
      </p:cxnSp>
      <p:sp>
        <p:nvSpPr>
          <p:cNvPr id="56" name="Google Shape;56;p14"/>
          <p:cNvSpPr txBox="1"/>
          <p:nvPr>
            <p:ph type="title"/>
          </p:nvPr>
        </p:nvSpPr>
        <p:spPr>
          <a:xfrm>
            <a:off x="3131840" y="2233427"/>
            <a:ext cx="5472608" cy="39998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14"/>
          <p:cNvSpPr txBox="1"/>
          <p:nvPr>
            <p:ph idx="1" type="body"/>
          </p:nvPr>
        </p:nvSpPr>
        <p:spPr>
          <a:xfrm>
            <a:off x="3131840" y="2683835"/>
            <a:ext cx="5472608" cy="197606"/>
          </a:xfrm>
          <a:prstGeom prst="rect">
            <a:avLst/>
          </a:prstGeom>
          <a:noFill/>
          <a:ln>
            <a:noFill/>
          </a:ln>
        </p:spPr>
        <p:txBody>
          <a:bodyPr anchorCtr="0" anchor="ctr" bIns="45700" lIns="108000" spcFirstLastPara="1" rIns="91425" wrap="square" tIns="45700">
            <a:noAutofit/>
          </a:bodyPr>
          <a:lstStyle>
            <a:lvl1pPr indent="-228600" lvl="0" marL="457200" marR="0" rtl="0" algn="l">
              <a:spcBef>
                <a:spcPts val="24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KBM-정애\014-Fullppt\PNG이미지\paper-bulb.png" id="55" name="Google Shape;55;p14"/>
          <p:cNvPicPr preferRelativeResize="0"/>
          <p:nvPr/>
        </p:nvPicPr>
        <p:blipFill rotWithShape="1">
          <a:blip r:embed="rId2">
            <a:alphaModFix/>
          </a:blip>
          <a:srcRect b="0" l="0" r="0" t="0"/>
          <a:stretch/>
        </p:blipFill>
        <p:spPr>
          <a:xfrm>
            <a:off x="168020" y="3332174"/>
            <a:ext cx="1087451" cy="1620000"/>
          </a:xfrm>
          <a:prstGeom prst="rect">
            <a:avLst/>
          </a:prstGeom>
          <a:noFill/>
          <a:ln>
            <a:noFill/>
          </a:ln>
        </p:spPr>
      </p:pic>
      <p:cxnSp>
        <p:nvCxnSpPr>
          <p:cNvPr id="58" name="Google Shape;58;p14"/>
          <p:cNvCxnSpPr/>
          <p:nvPr/>
        </p:nvCxnSpPr>
        <p:spPr>
          <a:xfrm>
            <a:off x="0" y="195486"/>
            <a:ext cx="9143999"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icture with Caption">
  <p:cSld name="6_Picture with Caption">
    <p:spTree>
      <p:nvGrpSpPr>
        <p:cNvPr id="60" name="Shape 60"/>
        <p:cNvGrpSpPr/>
        <p:nvPr/>
      </p:nvGrpSpPr>
      <p:grpSpPr>
        <a:xfrm>
          <a:off x="0" y="0"/>
          <a:ext cx="0" cy="0"/>
          <a:chOff x="0" y="0"/>
          <a:chExt cx="0" cy="0"/>
        </a:xfrm>
      </p:grpSpPr>
      <p:pic>
        <p:nvPicPr>
          <p:cNvPr id="61" name="Google Shape;61;p16"/>
          <p:cNvPicPr preferRelativeResize="0"/>
          <p:nvPr/>
        </p:nvPicPr>
        <p:blipFill rotWithShape="1">
          <a:blip r:embed="rId2">
            <a:alphaModFix/>
          </a:blip>
          <a:srcRect b="0" l="0" r="0" t="0"/>
          <a:stretch/>
        </p:blipFill>
        <p:spPr>
          <a:xfrm>
            <a:off x="720080" y="1635646"/>
            <a:ext cx="4217146" cy="2310733"/>
          </a:xfrm>
          <a:prstGeom prst="rect">
            <a:avLst/>
          </a:prstGeom>
          <a:noFill/>
          <a:ln>
            <a:noFill/>
          </a:ln>
        </p:spPr>
      </p:pic>
      <p:sp>
        <p:nvSpPr>
          <p:cNvPr id="62" name="Google Shape;62;p16"/>
          <p:cNvSpPr/>
          <p:nvPr>
            <p:ph idx="2" type="pic"/>
          </p:nvPr>
        </p:nvSpPr>
        <p:spPr>
          <a:xfrm>
            <a:off x="1357764" y="1731146"/>
            <a:ext cx="2952328" cy="1905739"/>
          </a:xfrm>
          <a:prstGeom prst="rect">
            <a:avLst/>
          </a:prstGeom>
          <a:solidFill>
            <a:srgbClr val="F2F2F2"/>
          </a:solidFill>
          <a:ln>
            <a:noFill/>
          </a:ln>
        </p:spPr>
      </p:sp>
      <p:sp>
        <p:nvSpPr>
          <p:cNvPr id="63" name="Google Shape;63;p16"/>
          <p:cNvSpPr/>
          <p:nvPr/>
        </p:nvSpPr>
        <p:spPr>
          <a:xfrm>
            <a:off x="1" y="0"/>
            <a:ext cx="9108504" cy="864000"/>
          </a:xfrm>
          <a:prstGeom prst="rect">
            <a:avLst/>
          </a:prstGeom>
          <a:gradFill>
            <a:gsLst>
              <a:gs pos="0">
                <a:srgbClr val="EFEFEF"/>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lt1"/>
              </a:solidFill>
              <a:latin typeface="Arial"/>
              <a:ea typeface="Arial"/>
              <a:cs typeface="Arial"/>
              <a:sym typeface="Arial"/>
            </a:endParaRPr>
          </a:p>
        </p:txBody>
      </p:sp>
      <p:sp>
        <p:nvSpPr>
          <p:cNvPr id="64" name="Google Shape;64;p16"/>
          <p:cNvSpPr txBox="1"/>
          <p:nvPr>
            <p:ph type="title"/>
          </p:nvPr>
        </p:nvSpPr>
        <p:spPr>
          <a:xfrm>
            <a:off x="0" y="25735"/>
            <a:ext cx="9144000" cy="77653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D:\KBM-정애\014-Fullppt\PNG이미지\paper-bulb.png" id="65" name="Google Shape;65;p16"/>
          <p:cNvPicPr preferRelativeResize="0"/>
          <p:nvPr/>
        </p:nvPicPr>
        <p:blipFill rotWithShape="1">
          <a:blip r:embed="rId3">
            <a:alphaModFix/>
          </a:blip>
          <a:srcRect b="0" l="0" r="0" t="0"/>
          <a:stretch/>
        </p:blipFill>
        <p:spPr>
          <a:xfrm>
            <a:off x="8522681" y="105782"/>
            <a:ext cx="477240" cy="71095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6" name="Shape 66"/>
        <p:cNvGrpSpPr/>
        <p:nvPr/>
      </p:nvGrpSpPr>
      <p:grpSpPr>
        <a:xfrm>
          <a:off x="0" y="0"/>
          <a:ext cx="0" cy="0"/>
          <a:chOff x="0" y="0"/>
          <a:chExt cx="0" cy="0"/>
        </a:xfrm>
      </p:grpSpPr>
      <p:sp>
        <p:nvSpPr>
          <p:cNvPr id="67" name="Google Shape;67;p17"/>
          <p:cNvSpPr/>
          <p:nvPr/>
        </p:nvSpPr>
        <p:spPr>
          <a:xfrm>
            <a:off x="0" y="0"/>
            <a:ext cx="1619671" cy="5143500"/>
          </a:xfrm>
          <a:prstGeom prst="rect">
            <a:avLst/>
          </a:prstGeom>
          <a:gradFill>
            <a:gsLst>
              <a:gs pos="0">
                <a:srgbClr val="EAEAEA"/>
              </a:gs>
              <a:gs pos="42000">
                <a:srgbClr val="EEEEEE"/>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 name="Google Shape;68;p17"/>
          <p:cNvSpPr txBox="1"/>
          <p:nvPr>
            <p:ph type="title"/>
          </p:nvPr>
        </p:nvSpPr>
        <p:spPr>
          <a:xfrm>
            <a:off x="1584000" y="25735"/>
            <a:ext cx="7560000" cy="77653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D:\KBM-정애\014-Fullppt\PNG이미지\paper-bulb.png" id="69" name="Google Shape;69;p17"/>
          <p:cNvPicPr preferRelativeResize="0"/>
          <p:nvPr/>
        </p:nvPicPr>
        <p:blipFill rotWithShape="1">
          <a:blip r:embed="rId2">
            <a:alphaModFix/>
          </a:blip>
          <a:srcRect b="0" l="0" r="0" t="0"/>
          <a:stretch/>
        </p:blipFill>
        <p:spPr>
          <a:xfrm>
            <a:off x="168020" y="3332174"/>
            <a:ext cx="1087451" cy="1620000"/>
          </a:xfrm>
          <a:prstGeom prst="rect">
            <a:avLst/>
          </a:prstGeom>
          <a:noFill/>
          <a:ln>
            <a:noFill/>
          </a:ln>
        </p:spPr>
      </p:pic>
      <p:cxnSp>
        <p:nvCxnSpPr>
          <p:cNvPr id="70" name="Google Shape;70;p17"/>
          <p:cNvCxnSpPr/>
          <p:nvPr/>
        </p:nvCxnSpPr>
        <p:spPr>
          <a:xfrm>
            <a:off x="711746" y="4952174"/>
            <a:ext cx="8432254"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icture with Caption">
  <p:cSld name="5_Picture with Caption">
    <p:spTree>
      <p:nvGrpSpPr>
        <p:cNvPr id="71" name="Shape 71"/>
        <p:cNvGrpSpPr/>
        <p:nvPr/>
      </p:nvGrpSpPr>
      <p:grpSpPr>
        <a:xfrm>
          <a:off x="0" y="0"/>
          <a:ext cx="0" cy="0"/>
          <a:chOff x="0" y="0"/>
          <a:chExt cx="0" cy="0"/>
        </a:xfrm>
      </p:grpSpPr>
      <p:sp>
        <p:nvSpPr>
          <p:cNvPr id="72" name="Google Shape;72;p18"/>
          <p:cNvSpPr/>
          <p:nvPr>
            <p:ph idx="2" type="pic"/>
          </p:nvPr>
        </p:nvSpPr>
        <p:spPr>
          <a:xfrm>
            <a:off x="2555776" y="1263998"/>
            <a:ext cx="2772000" cy="3456000"/>
          </a:xfrm>
          <a:prstGeom prst="rect">
            <a:avLst/>
          </a:prstGeom>
          <a:solidFill>
            <a:srgbClr val="F2F2F2"/>
          </a:solidFill>
          <a:ln>
            <a:noFill/>
          </a:ln>
        </p:spPr>
      </p:sp>
      <p:sp>
        <p:nvSpPr>
          <p:cNvPr id="73" name="Google Shape;73;p18"/>
          <p:cNvSpPr/>
          <p:nvPr/>
        </p:nvSpPr>
        <p:spPr>
          <a:xfrm>
            <a:off x="733752" y="1263998"/>
            <a:ext cx="1835776" cy="17281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4" name="Google Shape;74;p18"/>
          <p:cNvSpPr/>
          <p:nvPr/>
        </p:nvSpPr>
        <p:spPr>
          <a:xfrm>
            <a:off x="733752" y="2991806"/>
            <a:ext cx="1835776" cy="172819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5" name="Google Shape;75;p18"/>
          <p:cNvSpPr/>
          <p:nvPr/>
        </p:nvSpPr>
        <p:spPr>
          <a:xfrm>
            <a:off x="1" y="0"/>
            <a:ext cx="9108504" cy="864000"/>
          </a:xfrm>
          <a:prstGeom prst="rect">
            <a:avLst/>
          </a:prstGeom>
          <a:gradFill>
            <a:gsLst>
              <a:gs pos="0">
                <a:srgbClr val="EFEFEF"/>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lt1"/>
              </a:solidFill>
              <a:latin typeface="Arial"/>
              <a:ea typeface="Arial"/>
              <a:cs typeface="Arial"/>
              <a:sym typeface="Arial"/>
            </a:endParaRPr>
          </a:p>
        </p:txBody>
      </p:sp>
      <p:sp>
        <p:nvSpPr>
          <p:cNvPr id="76" name="Google Shape;76;p18"/>
          <p:cNvSpPr txBox="1"/>
          <p:nvPr>
            <p:ph type="title"/>
          </p:nvPr>
        </p:nvSpPr>
        <p:spPr>
          <a:xfrm>
            <a:off x="0" y="25735"/>
            <a:ext cx="9144000" cy="77653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D:\KBM-정애\014-Fullppt\PNG이미지\paper-bulb.png" id="77" name="Google Shape;77;p18"/>
          <p:cNvPicPr preferRelativeResize="0"/>
          <p:nvPr/>
        </p:nvPicPr>
        <p:blipFill rotWithShape="1">
          <a:blip r:embed="rId2">
            <a:alphaModFix/>
          </a:blip>
          <a:srcRect b="0" l="0" r="0" t="0"/>
          <a:stretch/>
        </p:blipFill>
        <p:spPr>
          <a:xfrm>
            <a:off x="8522681" y="105782"/>
            <a:ext cx="477240" cy="7109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8" name="Shape 78"/>
        <p:cNvGrpSpPr/>
        <p:nvPr/>
      </p:nvGrpSpPr>
      <p:grpSpPr>
        <a:xfrm>
          <a:off x="0" y="0"/>
          <a:ext cx="0" cy="0"/>
          <a:chOff x="0" y="0"/>
          <a:chExt cx="0" cy="0"/>
        </a:xfrm>
      </p:grpSpPr>
      <p:sp>
        <p:nvSpPr>
          <p:cNvPr id="79" name="Google Shape;79;p19"/>
          <p:cNvSpPr/>
          <p:nvPr/>
        </p:nvSpPr>
        <p:spPr>
          <a:xfrm>
            <a:off x="1" y="0"/>
            <a:ext cx="9108504" cy="864000"/>
          </a:xfrm>
          <a:prstGeom prst="rect">
            <a:avLst/>
          </a:prstGeom>
          <a:gradFill>
            <a:gsLst>
              <a:gs pos="0">
                <a:srgbClr val="EFEFEF"/>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chemeClr val="lt1"/>
              </a:solidFill>
              <a:latin typeface="Arial"/>
              <a:ea typeface="Arial"/>
              <a:cs typeface="Arial"/>
              <a:sym typeface="Arial"/>
            </a:endParaRPr>
          </a:p>
        </p:txBody>
      </p:sp>
      <p:sp>
        <p:nvSpPr>
          <p:cNvPr id="80" name="Google Shape;80;p19"/>
          <p:cNvSpPr txBox="1"/>
          <p:nvPr>
            <p:ph type="title"/>
          </p:nvPr>
        </p:nvSpPr>
        <p:spPr>
          <a:xfrm>
            <a:off x="0" y="25735"/>
            <a:ext cx="9144000" cy="77653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D:\KBM-정애\014-Fullppt\PNG이미지\paper-bulb.png" id="81" name="Google Shape;81;p19"/>
          <p:cNvPicPr preferRelativeResize="0"/>
          <p:nvPr/>
        </p:nvPicPr>
        <p:blipFill rotWithShape="1">
          <a:blip r:embed="rId2">
            <a:alphaModFix/>
          </a:blip>
          <a:srcRect b="0" l="0" r="0" t="0"/>
          <a:stretch/>
        </p:blipFill>
        <p:spPr>
          <a:xfrm>
            <a:off x="8522681" y="105782"/>
            <a:ext cx="477240" cy="71095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icture with Caption">
  <p:cSld name="4_Picture with Caption">
    <p:spTree>
      <p:nvGrpSpPr>
        <p:cNvPr id="82" name="Shape 82"/>
        <p:cNvGrpSpPr/>
        <p:nvPr/>
      </p:nvGrpSpPr>
      <p:grpSpPr>
        <a:xfrm>
          <a:off x="0" y="0"/>
          <a:ext cx="0" cy="0"/>
          <a:chOff x="0" y="0"/>
          <a:chExt cx="0" cy="0"/>
        </a:xfrm>
      </p:grpSpPr>
      <p:sp>
        <p:nvSpPr>
          <p:cNvPr id="83" name="Google Shape;83;p20"/>
          <p:cNvSpPr/>
          <p:nvPr>
            <p:ph idx="2" type="pic"/>
          </p:nvPr>
        </p:nvSpPr>
        <p:spPr>
          <a:xfrm>
            <a:off x="3776326" y="1262118"/>
            <a:ext cx="1584176" cy="1980000"/>
          </a:xfrm>
          <a:prstGeom prst="rect">
            <a:avLst/>
          </a:prstGeom>
          <a:solidFill>
            <a:srgbClr val="F2F2F2"/>
          </a:solidFill>
          <a:ln cap="flat" cmpd="sng" w="50800">
            <a:solidFill>
              <a:schemeClr val="accent1"/>
            </a:solidFill>
            <a:prstDash val="solid"/>
            <a:round/>
            <a:headEnd len="sm" w="sm" type="none"/>
            <a:tailEnd len="sm" w="sm" type="none"/>
          </a:ln>
        </p:spPr>
      </p:sp>
      <p:sp>
        <p:nvSpPr>
          <p:cNvPr id="84" name="Google Shape;84;p20"/>
          <p:cNvSpPr/>
          <p:nvPr/>
        </p:nvSpPr>
        <p:spPr>
          <a:xfrm>
            <a:off x="1" y="0"/>
            <a:ext cx="9108504" cy="828000"/>
          </a:xfrm>
          <a:prstGeom prst="rect">
            <a:avLst/>
          </a:prstGeom>
          <a:gradFill>
            <a:gsLst>
              <a:gs pos="0">
                <a:srgbClr val="EFEFEF"/>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600">
              <a:solidFill>
                <a:srgbClr val="3F3F3F"/>
              </a:solidFill>
              <a:latin typeface="Arial"/>
              <a:ea typeface="Arial"/>
              <a:cs typeface="Arial"/>
              <a:sym typeface="Arial"/>
            </a:endParaRPr>
          </a:p>
        </p:txBody>
      </p:sp>
      <p:sp>
        <p:nvSpPr>
          <p:cNvPr id="85" name="Google Shape;85;p20"/>
          <p:cNvSpPr txBox="1"/>
          <p:nvPr>
            <p:ph type="title"/>
          </p:nvPr>
        </p:nvSpPr>
        <p:spPr>
          <a:xfrm>
            <a:off x="0" y="25735"/>
            <a:ext cx="9144000" cy="77653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20"/>
          <p:cNvSpPr/>
          <p:nvPr>
            <p:ph idx="3" type="pic"/>
          </p:nvPr>
        </p:nvSpPr>
        <p:spPr>
          <a:xfrm>
            <a:off x="2179884" y="1352118"/>
            <a:ext cx="1440160" cy="1800000"/>
          </a:xfrm>
          <a:prstGeom prst="rect">
            <a:avLst/>
          </a:prstGeom>
          <a:solidFill>
            <a:srgbClr val="F2F2F2"/>
          </a:solidFill>
          <a:ln cap="flat" cmpd="sng" w="50800">
            <a:solidFill>
              <a:schemeClr val="accent2"/>
            </a:solidFill>
            <a:prstDash val="solid"/>
            <a:round/>
            <a:headEnd len="sm" w="sm" type="none"/>
            <a:tailEnd len="sm" w="sm" type="none"/>
          </a:ln>
        </p:spPr>
      </p:sp>
      <p:sp>
        <p:nvSpPr>
          <p:cNvPr id="87" name="Google Shape;87;p20"/>
          <p:cNvSpPr/>
          <p:nvPr>
            <p:ph idx="4" type="pic"/>
          </p:nvPr>
        </p:nvSpPr>
        <p:spPr>
          <a:xfrm>
            <a:off x="723433" y="1437715"/>
            <a:ext cx="1296144" cy="1619999"/>
          </a:xfrm>
          <a:prstGeom prst="rect">
            <a:avLst/>
          </a:prstGeom>
          <a:solidFill>
            <a:srgbClr val="F2F2F2"/>
          </a:solidFill>
          <a:ln cap="flat" cmpd="sng" w="50800">
            <a:solidFill>
              <a:schemeClr val="accent3"/>
            </a:solidFill>
            <a:prstDash val="solid"/>
            <a:round/>
            <a:headEnd len="sm" w="sm" type="none"/>
            <a:tailEnd len="sm" w="sm" type="none"/>
          </a:ln>
        </p:spPr>
      </p:sp>
      <p:sp>
        <p:nvSpPr>
          <p:cNvPr id="88" name="Google Shape;88;p20"/>
          <p:cNvSpPr/>
          <p:nvPr>
            <p:ph idx="5" type="pic"/>
          </p:nvPr>
        </p:nvSpPr>
        <p:spPr>
          <a:xfrm>
            <a:off x="5516784" y="1352118"/>
            <a:ext cx="1440160" cy="1800000"/>
          </a:xfrm>
          <a:prstGeom prst="rect">
            <a:avLst/>
          </a:prstGeom>
          <a:solidFill>
            <a:srgbClr val="F2F2F2"/>
          </a:solidFill>
          <a:ln cap="flat" cmpd="sng" w="50800">
            <a:solidFill>
              <a:schemeClr val="accent2"/>
            </a:solidFill>
            <a:prstDash val="solid"/>
            <a:round/>
            <a:headEnd len="sm" w="sm" type="none"/>
            <a:tailEnd len="sm" w="sm" type="none"/>
          </a:ln>
        </p:spPr>
      </p:sp>
      <p:sp>
        <p:nvSpPr>
          <p:cNvPr id="89" name="Google Shape;89;p20"/>
          <p:cNvSpPr/>
          <p:nvPr>
            <p:ph idx="6" type="pic"/>
          </p:nvPr>
        </p:nvSpPr>
        <p:spPr>
          <a:xfrm>
            <a:off x="7113226" y="1442119"/>
            <a:ext cx="1296144" cy="1619999"/>
          </a:xfrm>
          <a:prstGeom prst="rect">
            <a:avLst/>
          </a:prstGeom>
          <a:solidFill>
            <a:srgbClr val="F2F2F2"/>
          </a:solidFill>
          <a:ln cap="flat" cmpd="sng" w="50800">
            <a:solidFill>
              <a:schemeClr val="accent3"/>
            </a:solidFill>
            <a:prstDash val="solid"/>
            <a:round/>
            <a:headEnd len="sm" w="sm" type="none"/>
            <a:tailEnd len="sm" w="sm" type="none"/>
          </a:ln>
        </p:spPr>
      </p:sp>
      <p:pic>
        <p:nvPicPr>
          <p:cNvPr descr="D:\KBM-정애\014-Fullppt\PNG이미지\paper-bulb.png" id="90" name="Google Shape;90;p20"/>
          <p:cNvPicPr preferRelativeResize="0"/>
          <p:nvPr/>
        </p:nvPicPr>
        <p:blipFill rotWithShape="1">
          <a:blip r:embed="rId2">
            <a:alphaModFix/>
          </a:blip>
          <a:srcRect b="0" l="0" r="0" t="0"/>
          <a:stretch/>
        </p:blipFill>
        <p:spPr>
          <a:xfrm>
            <a:off x="8522681" y="105782"/>
            <a:ext cx="477240" cy="71095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icture with Caption">
  <p:cSld name="7_Picture with Caption">
    <p:spTree>
      <p:nvGrpSpPr>
        <p:cNvPr id="91" name="Shape 91"/>
        <p:cNvGrpSpPr/>
        <p:nvPr/>
      </p:nvGrpSpPr>
      <p:grpSpPr>
        <a:xfrm>
          <a:off x="0" y="0"/>
          <a:ext cx="0" cy="0"/>
          <a:chOff x="0" y="0"/>
          <a:chExt cx="0" cy="0"/>
        </a:xfrm>
      </p:grpSpPr>
      <p:sp>
        <p:nvSpPr>
          <p:cNvPr id="92" name="Google Shape;92;p21"/>
          <p:cNvSpPr/>
          <p:nvPr/>
        </p:nvSpPr>
        <p:spPr>
          <a:xfrm>
            <a:off x="720000" y="442505"/>
            <a:ext cx="7704000" cy="428135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 name="Google Shape;93;p21"/>
          <p:cNvSpPr/>
          <p:nvPr>
            <p:ph idx="2" type="pic"/>
          </p:nvPr>
        </p:nvSpPr>
        <p:spPr>
          <a:xfrm>
            <a:off x="3275856" y="0"/>
            <a:ext cx="2592288" cy="5143500"/>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94"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icture with Caption">
  <p:cSld name="3_Picture with Caption">
    <p:spTree>
      <p:nvGrpSpPr>
        <p:cNvPr id="95" name="Shape 95"/>
        <p:cNvGrpSpPr/>
        <p:nvPr/>
      </p:nvGrpSpPr>
      <p:grpSpPr>
        <a:xfrm>
          <a:off x="0" y="0"/>
          <a:ext cx="0" cy="0"/>
          <a:chOff x="0" y="0"/>
          <a:chExt cx="0" cy="0"/>
        </a:xfrm>
      </p:grpSpPr>
      <p:sp>
        <p:nvSpPr>
          <p:cNvPr id="96" name="Google Shape;96;p23"/>
          <p:cNvSpPr/>
          <p:nvPr>
            <p:ph idx="2" type="pic"/>
          </p:nvPr>
        </p:nvSpPr>
        <p:spPr>
          <a:xfrm>
            <a:off x="180000" y="179550"/>
            <a:ext cx="8784000" cy="4784400"/>
          </a:xfrm>
          <a:prstGeom prst="rect">
            <a:avLst/>
          </a:prstGeom>
          <a:solidFill>
            <a:srgbClr val="F2F2F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icture with Caption">
  <p:cSld name="8_Picture with Caption">
    <p:spTree>
      <p:nvGrpSpPr>
        <p:cNvPr id="97" name="Shape 97"/>
        <p:cNvGrpSpPr/>
        <p:nvPr/>
      </p:nvGrpSpPr>
      <p:grpSpPr>
        <a:xfrm>
          <a:off x="0" y="0"/>
          <a:ext cx="0" cy="0"/>
          <a:chOff x="0" y="0"/>
          <a:chExt cx="0" cy="0"/>
        </a:xfrm>
      </p:grpSpPr>
      <p:sp>
        <p:nvSpPr>
          <p:cNvPr id="98" name="Google Shape;98;p24"/>
          <p:cNvSpPr/>
          <p:nvPr/>
        </p:nvSpPr>
        <p:spPr>
          <a:xfrm>
            <a:off x="2411760" y="3939902"/>
            <a:ext cx="2160240" cy="120359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 name="Google Shape;99;p24"/>
          <p:cNvSpPr/>
          <p:nvPr/>
        </p:nvSpPr>
        <p:spPr>
          <a:xfrm>
            <a:off x="4572000" y="0"/>
            <a:ext cx="2160240" cy="120359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24"/>
          <p:cNvSpPr/>
          <p:nvPr>
            <p:ph idx="2" type="pic"/>
          </p:nvPr>
        </p:nvSpPr>
        <p:spPr>
          <a:xfrm>
            <a:off x="2411760" y="0"/>
            <a:ext cx="2160000" cy="3960000"/>
          </a:xfrm>
          <a:prstGeom prst="rect">
            <a:avLst/>
          </a:prstGeom>
          <a:solidFill>
            <a:srgbClr val="F2F2F2"/>
          </a:solidFill>
          <a:ln>
            <a:noFill/>
          </a:ln>
        </p:spPr>
      </p:sp>
      <p:sp>
        <p:nvSpPr>
          <p:cNvPr id="101" name="Google Shape;101;p24"/>
          <p:cNvSpPr/>
          <p:nvPr>
            <p:ph idx="3" type="pic"/>
          </p:nvPr>
        </p:nvSpPr>
        <p:spPr>
          <a:xfrm>
            <a:off x="4572240" y="1183500"/>
            <a:ext cx="2160000" cy="3960000"/>
          </a:xfrm>
          <a:prstGeom prst="rect">
            <a:avLst/>
          </a:prstGeom>
          <a:solidFill>
            <a:srgbClr val="F2F2F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icture with Caption">
  <p:cSld name="10_Picture with Caption">
    <p:spTree>
      <p:nvGrpSpPr>
        <p:cNvPr id="102" name="Shape 102"/>
        <p:cNvGrpSpPr/>
        <p:nvPr/>
      </p:nvGrpSpPr>
      <p:grpSpPr>
        <a:xfrm>
          <a:off x="0" y="0"/>
          <a:ext cx="0" cy="0"/>
          <a:chOff x="0" y="0"/>
          <a:chExt cx="0" cy="0"/>
        </a:xfrm>
      </p:grpSpPr>
      <p:sp>
        <p:nvSpPr>
          <p:cNvPr id="103" name="Google Shape;103;p25"/>
          <p:cNvSpPr/>
          <p:nvPr/>
        </p:nvSpPr>
        <p:spPr>
          <a:xfrm>
            <a:off x="1" y="0"/>
            <a:ext cx="9108504" cy="864000"/>
          </a:xfrm>
          <a:prstGeom prst="rect">
            <a:avLst/>
          </a:prstGeom>
          <a:gradFill>
            <a:gsLst>
              <a:gs pos="0">
                <a:srgbClr val="EFEFEF"/>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600">
              <a:solidFill>
                <a:schemeClr val="lt1"/>
              </a:solidFill>
              <a:latin typeface="Arial"/>
              <a:ea typeface="Arial"/>
              <a:cs typeface="Arial"/>
              <a:sym typeface="Arial"/>
            </a:endParaRPr>
          </a:p>
        </p:txBody>
      </p:sp>
      <p:sp>
        <p:nvSpPr>
          <p:cNvPr id="104" name="Google Shape;104;p25"/>
          <p:cNvSpPr txBox="1"/>
          <p:nvPr>
            <p:ph type="title"/>
          </p:nvPr>
        </p:nvSpPr>
        <p:spPr>
          <a:xfrm>
            <a:off x="0" y="25735"/>
            <a:ext cx="9144000" cy="77653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D:\Fullppt\005-PNG이미지\모니터.png" id="105" name="Google Shape;105;p25"/>
          <p:cNvPicPr preferRelativeResize="0"/>
          <p:nvPr/>
        </p:nvPicPr>
        <p:blipFill rotWithShape="1">
          <a:blip r:embed="rId2">
            <a:alphaModFix/>
          </a:blip>
          <a:srcRect b="0" l="0" r="0" t="0"/>
          <a:stretch/>
        </p:blipFill>
        <p:spPr>
          <a:xfrm>
            <a:off x="539552" y="1311484"/>
            <a:ext cx="3394308" cy="3384376"/>
          </a:xfrm>
          <a:prstGeom prst="rect">
            <a:avLst/>
          </a:prstGeom>
          <a:noFill/>
          <a:ln>
            <a:noFill/>
          </a:ln>
        </p:spPr>
      </p:pic>
      <p:sp>
        <p:nvSpPr>
          <p:cNvPr id="106" name="Google Shape;106;p25"/>
          <p:cNvSpPr/>
          <p:nvPr>
            <p:ph idx="2" type="pic"/>
          </p:nvPr>
        </p:nvSpPr>
        <p:spPr>
          <a:xfrm>
            <a:off x="675616" y="1443924"/>
            <a:ext cx="3104295" cy="2135938"/>
          </a:xfrm>
          <a:prstGeom prst="rect">
            <a:avLst/>
          </a:prstGeom>
          <a:solidFill>
            <a:srgbClr val="F2F2F2"/>
          </a:solidFill>
          <a:ln>
            <a:noFill/>
          </a:ln>
        </p:spPr>
      </p:sp>
      <p:pic>
        <p:nvPicPr>
          <p:cNvPr descr="D:\KBM-정애\014-Fullppt\PNG이미지\paper-bulb.png" id="107" name="Google Shape;107;p25"/>
          <p:cNvPicPr preferRelativeResize="0"/>
          <p:nvPr/>
        </p:nvPicPr>
        <p:blipFill rotWithShape="1">
          <a:blip r:embed="rId3">
            <a:alphaModFix/>
          </a:blip>
          <a:srcRect b="0" l="0" r="0" t="0"/>
          <a:stretch/>
        </p:blipFill>
        <p:spPr>
          <a:xfrm>
            <a:off x="8522681" y="105782"/>
            <a:ext cx="477240" cy="71095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icture with Caption">
  <p:cSld name="9_Picture with Caption">
    <p:spTree>
      <p:nvGrpSpPr>
        <p:cNvPr id="108" name="Shape 108"/>
        <p:cNvGrpSpPr/>
        <p:nvPr/>
      </p:nvGrpSpPr>
      <p:grpSpPr>
        <a:xfrm>
          <a:off x="0" y="0"/>
          <a:ext cx="0" cy="0"/>
          <a:chOff x="0" y="0"/>
          <a:chExt cx="0" cy="0"/>
        </a:xfrm>
      </p:grpSpPr>
      <p:sp>
        <p:nvSpPr>
          <p:cNvPr id="109" name="Google Shape;109;p26"/>
          <p:cNvSpPr/>
          <p:nvPr/>
        </p:nvSpPr>
        <p:spPr>
          <a:xfrm>
            <a:off x="0" y="2890433"/>
            <a:ext cx="9144000" cy="225306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0" name="Google Shape;110;p26"/>
          <p:cNvGrpSpPr/>
          <p:nvPr/>
        </p:nvGrpSpPr>
        <p:grpSpPr>
          <a:xfrm>
            <a:off x="920696" y="1552933"/>
            <a:ext cx="1298551" cy="2242953"/>
            <a:chOff x="2627784" y="1825002"/>
            <a:chExt cx="1198166" cy="2069560"/>
          </a:xfrm>
        </p:grpSpPr>
        <p:sp>
          <p:nvSpPr>
            <p:cNvPr id="111" name="Google Shape;111;p26"/>
            <p:cNvSpPr/>
            <p:nvPr/>
          </p:nvSpPr>
          <p:spPr>
            <a:xfrm>
              <a:off x="2627784" y="1825002"/>
              <a:ext cx="1198166" cy="206956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26"/>
            <p:cNvSpPr/>
            <p:nvPr/>
          </p:nvSpPr>
          <p:spPr>
            <a:xfrm>
              <a:off x="3155241" y="1922844"/>
              <a:ext cx="143251" cy="27666"/>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3" name="Google Shape;113;p26"/>
            <p:cNvGrpSpPr/>
            <p:nvPr/>
          </p:nvGrpSpPr>
          <p:grpSpPr>
            <a:xfrm>
              <a:off x="3168829" y="3704452"/>
              <a:ext cx="116076" cy="127684"/>
              <a:chOff x="2453209" y="5151638"/>
              <a:chExt cx="191820" cy="211002"/>
            </a:xfrm>
          </p:grpSpPr>
          <p:sp>
            <p:nvSpPr>
              <p:cNvPr id="114" name="Google Shape;114;p26"/>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cap="flat" cmpd="sng" w="254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p26"/>
              <p:cNvSpPr/>
              <p:nvPr/>
            </p:nvSpPr>
            <p:spPr>
              <a:xfrm>
                <a:off x="2505251" y="5208531"/>
                <a:ext cx="87734" cy="97215"/>
              </a:xfrm>
              <a:prstGeom prst="roundRect">
                <a:avLst>
                  <a:gd fmla="val 16667" name="adj"/>
                </a:avLst>
              </a:prstGeom>
              <a:solidFill>
                <a:srgbClr val="737373"/>
              </a:solidFill>
              <a:ln cap="flat" cmpd="sng" w="9525">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116" name="Google Shape;116;p26"/>
          <p:cNvSpPr/>
          <p:nvPr>
            <p:ph idx="2" type="pic"/>
          </p:nvPr>
        </p:nvSpPr>
        <p:spPr>
          <a:xfrm>
            <a:off x="994588" y="1742834"/>
            <a:ext cx="1143174" cy="1802548"/>
          </a:xfrm>
          <a:prstGeom prst="rect">
            <a:avLst/>
          </a:prstGeom>
          <a:solidFill>
            <a:srgbClr val="F2F2F2"/>
          </a:solidFill>
          <a:ln>
            <a:noFill/>
          </a:ln>
        </p:spPr>
      </p:sp>
      <p:grpSp>
        <p:nvGrpSpPr>
          <p:cNvPr id="117" name="Google Shape;117;p26"/>
          <p:cNvGrpSpPr/>
          <p:nvPr/>
        </p:nvGrpSpPr>
        <p:grpSpPr>
          <a:xfrm>
            <a:off x="2910527" y="2088604"/>
            <a:ext cx="1298551" cy="2242953"/>
            <a:chOff x="2627784" y="1825002"/>
            <a:chExt cx="1198166" cy="2069560"/>
          </a:xfrm>
        </p:grpSpPr>
        <p:sp>
          <p:nvSpPr>
            <p:cNvPr id="118" name="Google Shape;118;p26"/>
            <p:cNvSpPr/>
            <p:nvPr/>
          </p:nvSpPr>
          <p:spPr>
            <a:xfrm>
              <a:off x="2627784" y="1825002"/>
              <a:ext cx="1198166" cy="206956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26"/>
            <p:cNvSpPr/>
            <p:nvPr/>
          </p:nvSpPr>
          <p:spPr>
            <a:xfrm>
              <a:off x="3155241" y="1922844"/>
              <a:ext cx="143251" cy="27666"/>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0" name="Google Shape;120;p26"/>
            <p:cNvGrpSpPr/>
            <p:nvPr/>
          </p:nvGrpSpPr>
          <p:grpSpPr>
            <a:xfrm>
              <a:off x="3168829" y="3704452"/>
              <a:ext cx="116076" cy="127684"/>
              <a:chOff x="2453209" y="5151638"/>
              <a:chExt cx="191820" cy="211002"/>
            </a:xfrm>
          </p:grpSpPr>
          <p:sp>
            <p:nvSpPr>
              <p:cNvPr id="121" name="Google Shape;121;p26"/>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cap="flat" cmpd="sng" w="254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 name="Google Shape;122;p26"/>
              <p:cNvSpPr/>
              <p:nvPr/>
            </p:nvSpPr>
            <p:spPr>
              <a:xfrm>
                <a:off x="2505251" y="5208531"/>
                <a:ext cx="87734" cy="97215"/>
              </a:xfrm>
              <a:prstGeom prst="roundRect">
                <a:avLst>
                  <a:gd fmla="val 16667" name="adj"/>
                </a:avLst>
              </a:prstGeom>
              <a:solidFill>
                <a:srgbClr val="737373"/>
              </a:solidFill>
              <a:ln cap="flat" cmpd="sng" w="9525">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123" name="Google Shape;123;p26"/>
          <p:cNvSpPr/>
          <p:nvPr>
            <p:ph idx="3" type="pic"/>
          </p:nvPr>
        </p:nvSpPr>
        <p:spPr>
          <a:xfrm>
            <a:off x="2984419" y="2291784"/>
            <a:ext cx="1143174" cy="1802548"/>
          </a:xfrm>
          <a:prstGeom prst="rect">
            <a:avLst/>
          </a:prstGeom>
          <a:solidFill>
            <a:srgbClr val="F2F2F2"/>
          </a:solidFill>
          <a:ln>
            <a:noFill/>
          </a:ln>
        </p:spPr>
      </p:sp>
      <p:grpSp>
        <p:nvGrpSpPr>
          <p:cNvPr id="124" name="Google Shape;124;p26"/>
          <p:cNvGrpSpPr/>
          <p:nvPr/>
        </p:nvGrpSpPr>
        <p:grpSpPr>
          <a:xfrm>
            <a:off x="4900358" y="1383368"/>
            <a:ext cx="1298551" cy="2242953"/>
            <a:chOff x="2627784" y="1825002"/>
            <a:chExt cx="1198166" cy="2069560"/>
          </a:xfrm>
        </p:grpSpPr>
        <p:sp>
          <p:nvSpPr>
            <p:cNvPr id="125" name="Google Shape;125;p26"/>
            <p:cNvSpPr/>
            <p:nvPr/>
          </p:nvSpPr>
          <p:spPr>
            <a:xfrm>
              <a:off x="2627784" y="1825002"/>
              <a:ext cx="1198166" cy="206956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 name="Google Shape;126;p26"/>
            <p:cNvSpPr/>
            <p:nvPr/>
          </p:nvSpPr>
          <p:spPr>
            <a:xfrm>
              <a:off x="3155241" y="1922844"/>
              <a:ext cx="143251" cy="27666"/>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7" name="Google Shape;127;p26"/>
            <p:cNvGrpSpPr/>
            <p:nvPr/>
          </p:nvGrpSpPr>
          <p:grpSpPr>
            <a:xfrm>
              <a:off x="3168829" y="3704452"/>
              <a:ext cx="116076" cy="127684"/>
              <a:chOff x="2453209" y="5151638"/>
              <a:chExt cx="191820" cy="211002"/>
            </a:xfrm>
          </p:grpSpPr>
          <p:sp>
            <p:nvSpPr>
              <p:cNvPr id="128" name="Google Shape;128;p26"/>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cap="flat" cmpd="sng" w="254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26"/>
              <p:cNvSpPr/>
              <p:nvPr/>
            </p:nvSpPr>
            <p:spPr>
              <a:xfrm>
                <a:off x="2505251" y="5208531"/>
                <a:ext cx="87734" cy="97215"/>
              </a:xfrm>
              <a:prstGeom prst="roundRect">
                <a:avLst>
                  <a:gd fmla="val 16667" name="adj"/>
                </a:avLst>
              </a:prstGeom>
              <a:solidFill>
                <a:srgbClr val="737373"/>
              </a:solidFill>
              <a:ln cap="flat" cmpd="sng" w="9525">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130" name="Google Shape;130;p26"/>
          <p:cNvSpPr/>
          <p:nvPr>
            <p:ph idx="4" type="pic"/>
          </p:nvPr>
        </p:nvSpPr>
        <p:spPr>
          <a:xfrm>
            <a:off x="4974250" y="1586548"/>
            <a:ext cx="1143174" cy="1802548"/>
          </a:xfrm>
          <a:prstGeom prst="rect">
            <a:avLst/>
          </a:prstGeom>
          <a:solidFill>
            <a:srgbClr val="F2F2F2"/>
          </a:solidFill>
          <a:ln>
            <a:noFill/>
          </a:ln>
        </p:spPr>
      </p:sp>
      <p:grpSp>
        <p:nvGrpSpPr>
          <p:cNvPr id="131" name="Google Shape;131;p26"/>
          <p:cNvGrpSpPr/>
          <p:nvPr/>
        </p:nvGrpSpPr>
        <p:grpSpPr>
          <a:xfrm>
            <a:off x="6890188" y="2345021"/>
            <a:ext cx="1298551" cy="2242953"/>
            <a:chOff x="2627784" y="1825002"/>
            <a:chExt cx="1198166" cy="2069560"/>
          </a:xfrm>
        </p:grpSpPr>
        <p:sp>
          <p:nvSpPr>
            <p:cNvPr id="132" name="Google Shape;132;p26"/>
            <p:cNvSpPr/>
            <p:nvPr/>
          </p:nvSpPr>
          <p:spPr>
            <a:xfrm>
              <a:off x="2627784" y="1825002"/>
              <a:ext cx="1198166" cy="206956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3" name="Google Shape;133;p26"/>
            <p:cNvSpPr/>
            <p:nvPr/>
          </p:nvSpPr>
          <p:spPr>
            <a:xfrm>
              <a:off x="3155241" y="1922844"/>
              <a:ext cx="143251" cy="27666"/>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34" name="Google Shape;134;p26"/>
            <p:cNvGrpSpPr/>
            <p:nvPr/>
          </p:nvGrpSpPr>
          <p:grpSpPr>
            <a:xfrm>
              <a:off x="3168829" y="3704452"/>
              <a:ext cx="116076" cy="127684"/>
              <a:chOff x="2453209" y="5151638"/>
              <a:chExt cx="191820" cy="211002"/>
            </a:xfrm>
          </p:grpSpPr>
          <p:sp>
            <p:nvSpPr>
              <p:cNvPr id="135" name="Google Shape;135;p26"/>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cap="flat" cmpd="sng" w="254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26"/>
              <p:cNvSpPr/>
              <p:nvPr/>
            </p:nvSpPr>
            <p:spPr>
              <a:xfrm>
                <a:off x="2505251" y="5208531"/>
                <a:ext cx="87734" cy="97215"/>
              </a:xfrm>
              <a:prstGeom prst="roundRect">
                <a:avLst>
                  <a:gd fmla="val 16667" name="adj"/>
                </a:avLst>
              </a:prstGeom>
              <a:solidFill>
                <a:srgbClr val="737373"/>
              </a:solidFill>
              <a:ln cap="flat" cmpd="sng" w="9525">
                <a:solidFill>
                  <a:srgbClr val="B0B0B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137" name="Google Shape;137;p26"/>
          <p:cNvSpPr/>
          <p:nvPr>
            <p:ph idx="5" type="pic"/>
          </p:nvPr>
        </p:nvSpPr>
        <p:spPr>
          <a:xfrm>
            <a:off x="6964080" y="2548201"/>
            <a:ext cx="1143174" cy="1802548"/>
          </a:xfrm>
          <a:prstGeom prst="rect">
            <a:avLst/>
          </a:prstGeom>
          <a:solidFill>
            <a:srgbClr val="F2F2F2"/>
          </a:solidFill>
          <a:ln>
            <a:noFill/>
          </a:ln>
        </p:spPr>
      </p:sp>
      <p:sp>
        <p:nvSpPr>
          <p:cNvPr id="138" name="Google Shape;138;p26"/>
          <p:cNvSpPr/>
          <p:nvPr/>
        </p:nvSpPr>
        <p:spPr>
          <a:xfrm>
            <a:off x="1" y="0"/>
            <a:ext cx="9108504" cy="864000"/>
          </a:xfrm>
          <a:prstGeom prst="rect">
            <a:avLst/>
          </a:prstGeom>
          <a:gradFill>
            <a:gsLst>
              <a:gs pos="0">
                <a:srgbClr val="EFEFEF"/>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3600">
              <a:solidFill>
                <a:schemeClr val="lt1"/>
              </a:solidFill>
              <a:latin typeface="Arial"/>
              <a:ea typeface="Arial"/>
              <a:cs typeface="Arial"/>
              <a:sym typeface="Arial"/>
            </a:endParaRPr>
          </a:p>
        </p:txBody>
      </p:sp>
      <p:sp>
        <p:nvSpPr>
          <p:cNvPr id="139" name="Google Shape;139;p26"/>
          <p:cNvSpPr txBox="1"/>
          <p:nvPr>
            <p:ph type="title"/>
          </p:nvPr>
        </p:nvSpPr>
        <p:spPr>
          <a:xfrm>
            <a:off x="0" y="25735"/>
            <a:ext cx="9144000" cy="77653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D:\KBM-정애\014-Fullppt\PNG이미지\paper-bulb.png" id="140" name="Google Shape;140;p26"/>
          <p:cNvPicPr preferRelativeResize="0"/>
          <p:nvPr/>
        </p:nvPicPr>
        <p:blipFill rotWithShape="1">
          <a:blip r:embed="rId2">
            <a:alphaModFix/>
          </a:blip>
          <a:srcRect b="0" l="0" r="0" t="0"/>
          <a:stretch/>
        </p:blipFill>
        <p:spPr>
          <a:xfrm>
            <a:off x="8522681" y="105782"/>
            <a:ext cx="477240" cy="71095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41" name="Shape 141"/>
        <p:cNvGrpSpPr/>
        <p:nvPr/>
      </p:nvGrpSpPr>
      <p:grpSpPr>
        <a:xfrm>
          <a:off x="0" y="0"/>
          <a:ext cx="0" cy="0"/>
          <a:chOff x="0" y="0"/>
          <a:chExt cx="0" cy="0"/>
        </a:xfrm>
      </p:grpSpPr>
      <p:sp>
        <p:nvSpPr>
          <p:cNvPr id="142" name="Google Shape;142;p27"/>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80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43" name="Google Shape;143;p27"/>
          <p:cNvSpPr/>
          <p:nvPr/>
        </p:nvSpPr>
        <p:spPr>
          <a:xfrm>
            <a:off x="354008" y="1131589"/>
            <a:ext cx="2849840" cy="364917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27"/>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27"/>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accent1"/>
        </a:solidFill>
      </p:bgPr>
    </p:bg>
    <p:spTree>
      <p:nvGrpSpPr>
        <p:cNvPr id="147" name="Shape 147"/>
        <p:cNvGrpSpPr/>
        <p:nvPr/>
      </p:nvGrpSpPr>
      <p:grpSpPr>
        <a:xfrm>
          <a:off x="0" y="0"/>
          <a:ext cx="0" cy="0"/>
          <a:chOff x="0" y="0"/>
          <a:chExt cx="0" cy="0"/>
        </a:xfrm>
      </p:grpSpPr>
      <p:sp>
        <p:nvSpPr>
          <p:cNvPr id="148" name="Google Shape;148;p29"/>
          <p:cNvSpPr/>
          <p:nvPr/>
        </p:nvSpPr>
        <p:spPr>
          <a:xfrm>
            <a:off x="1046842" y="807554"/>
            <a:ext cx="7050317" cy="3528392"/>
          </a:xfrm>
          <a:prstGeom prst="rect">
            <a:avLst/>
          </a:prstGeom>
          <a:noFill/>
          <a:ln cap="flat" cmpd="sng" w="317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29"/>
          <p:cNvSpPr/>
          <p:nvPr/>
        </p:nvSpPr>
        <p:spPr>
          <a:xfrm>
            <a:off x="1403648" y="1131590"/>
            <a:ext cx="6336704" cy="2880320"/>
          </a:xfrm>
          <a:prstGeom prst="rect">
            <a:avLst/>
          </a:prstGeom>
          <a:gradFill>
            <a:gsLst>
              <a:gs pos="0">
                <a:srgbClr val="EFEFEF"/>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150" name="Google Shape;150;p29"/>
          <p:cNvSpPr txBox="1"/>
          <p:nvPr>
            <p:ph type="title"/>
          </p:nvPr>
        </p:nvSpPr>
        <p:spPr>
          <a:xfrm>
            <a:off x="1043608" y="2924944"/>
            <a:ext cx="7056784" cy="53330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1" name="Google Shape;151;p29"/>
          <p:cNvSpPr txBox="1"/>
          <p:nvPr>
            <p:ph idx="1" type="body"/>
          </p:nvPr>
        </p:nvSpPr>
        <p:spPr>
          <a:xfrm>
            <a:off x="1043608" y="3513851"/>
            <a:ext cx="7056784" cy="263475"/>
          </a:xfrm>
          <a:prstGeom prst="rect">
            <a:avLst/>
          </a:prstGeom>
          <a:noFill/>
          <a:ln>
            <a:noFill/>
          </a:ln>
        </p:spPr>
        <p:txBody>
          <a:bodyPr anchorCtr="0" anchor="ctr" bIns="45700" lIns="108000"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KBM-정애\014-Fullppt\PNG이미지\paper-bulb.png" id="152" name="Google Shape;152;p29"/>
          <p:cNvPicPr preferRelativeResize="0"/>
          <p:nvPr/>
        </p:nvPicPr>
        <p:blipFill rotWithShape="1">
          <a:blip r:embed="rId2">
            <a:alphaModFix/>
          </a:blip>
          <a:srcRect b="0" l="0" r="0" t="0"/>
          <a:stretch/>
        </p:blipFill>
        <p:spPr>
          <a:xfrm>
            <a:off x="4056915" y="1318423"/>
            <a:ext cx="985234" cy="146772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53" name="Shape 153"/>
        <p:cNvGrpSpPr/>
        <p:nvPr/>
      </p:nvGrpSpPr>
      <p:grpSpPr>
        <a:xfrm>
          <a:off x="0" y="0"/>
          <a:ext cx="0" cy="0"/>
          <a:chOff x="0" y="0"/>
          <a:chExt cx="0" cy="0"/>
        </a:xfrm>
      </p:grpSpPr>
      <p:sp>
        <p:nvSpPr>
          <p:cNvPr id="154" name="Google Shape;154;p30"/>
          <p:cNvSpPr/>
          <p:nvPr/>
        </p:nvSpPr>
        <p:spPr>
          <a:xfrm>
            <a:off x="-1" y="3003550"/>
            <a:ext cx="9144001" cy="21399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5" name="Google Shape;155;p30"/>
          <p:cNvSpPr/>
          <p:nvPr>
            <p:ph idx="2" type="pic"/>
          </p:nvPr>
        </p:nvSpPr>
        <p:spPr>
          <a:xfrm>
            <a:off x="755576" y="2157550"/>
            <a:ext cx="1692000" cy="1692000"/>
          </a:xfrm>
          <a:prstGeom prst="ellipse">
            <a:avLst/>
          </a:prstGeom>
          <a:solidFill>
            <a:srgbClr val="F2F2F2"/>
          </a:solidFill>
          <a:ln cap="flat" cmpd="sng" w="50800">
            <a:solidFill>
              <a:schemeClr val="accent1"/>
            </a:solidFill>
            <a:prstDash val="solid"/>
            <a:round/>
            <a:headEnd len="sm" w="sm" type="none"/>
            <a:tailEnd len="sm" w="sm" type="none"/>
          </a:ln>
        </p:spPr>
      </p:sp>
      <p:sp>
        <p:nvSpPr>
          <p:cNvPr id="156" name="Google Shape;156;p30"/>
          <p:cNvSpPr txBox="1"/>
          <p:nvPr>
            <p:ph type="title"/>
          </p:nvPr>
        </p:nvSpPr>
        <p:spPr>
          <a:xfrm>
            <a:off x="0" y="51471"/>
            <a:ext cx="9144000" cy="648071"/>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3F3F3F"/>
              </a:buClr>
              <a:buSzPts val="3600"/>
              <a:buFont typeface="Arial"/>
              <a:buNone/>
              <a:defRPr b="1" i="0" sz="36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7" name="Google Shape;157;p30"/>
          <p:cNvSpPr txBox="1"/>
          <p:nvPr>
            <p:ph idx="1" type="body"/>
          </p:nvPr>
        </p:nvSpPr>
        <p:spPr>
          <a:xfrm>
            <a:off x="-1" y="699566"/>
            <a:ext cx="9143999" cy="216000"/>
          </a:xfrm>
          <a:prstGeom prst="rect">
            <a:avLst/>
          </a:prstGeom>
          <a:noFill/>
          <a:ln>
            <a:noFill/>
          </a:ln>
        </p:spPr>
        <p:txBody>
          <a:bodyPr anchorCtr="0" anchor="ctr" bIns="45700" lIns="108000" spcFirstLastPara="1" rIns="91425" wrap="square" tIns="45700">
            <a:noAutofit/>
          </a:bodyPr>
          <a:lstStyle>
            <a:lvl1pPr indent="-228600" lvl="0" marL="45720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drive.google.com/file/d/1Kz68t4SJZbUZP5v04RooPpM214h5Efm1/view" TargetMode="Externa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31840" y="2233427"/>
            <a:ext cx="5472608" cy="399981"/>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Arial"/>
              <a:buNone/>
            </a:pPr>
            <a:r>
              <a:rPr lang="zh-CN"/>
              <a:t>ChatGPT Q&amp;A Platform</a:t>
            </a:r>
            <a:endParaRPr>
              <a:solidFill>
                <a:schemeClr val="lt1"/>
              </a:solidFill>
              <a:latin typeface="Arial"/>
              <a:ea typeface="Arial"/>
              <a:cs typeface="Arial"/>
              <a:sym typeface="Arial"/>
            </a:endParaRPr>
          </a:p>
        </p:txBody>
      </p:sp>
      <p:sp>
        <p:nvSpPr>
          <p:cNvPr id="163" name="Google Shape;163;p31"/>
          <p:cNvSpPr txBox="1"/>
          <p:nvPr>
            <p:ph idx="1" type="body"/>
          </p:nvPr>
        </p:nvSpPr>
        <p:spPr>
          <a:xfrm>
            <a:off x="3131840" y="2683835"/>
            <a:ext cx="5472608" cy="197606"/>
          </a:xfrm>
          <a:prstGeom prst="rect">
            <a:avLst/>
          </a:prstGeom>
          <a:noFill/>
          <a:ln>
            <a:noFill/>
          </a:ln>
        </p:spPr>
        <p:txBody>
          <a:bodyPr anchorCtr="0" anchor="ctr" bIns="45700" lIns="108000" spcFirstLastPara="1" rIns="91425" wrap="square" tIns="45700">
            <a:noAutofit/>
          </a:bodyPr>
          <a:lstStyle/>
          <a:p>
            <a:pPr indent="0" lvl="0" marL="0" marR="0" rtl="0" algn="l">
              <a:spcBef>
                <a:spcPts val="0"/>
              </a:spcBef>
              <a:spcAft>
                <a:spcPts val="0"/>
              </a:spcAft>
              <a:buClr>
                <a:schemeClr val="lt1"/>
              </a:buClr>
              <a:buSzPts val="1200"/>
              <a:buFont typeface="Arial"/>
              <a:buNone/>
            </a:pPr>
            <a:r>
              <a:rPr b="0" i="0" lang="zh-CN" sz="1200" u="none" cap="none" strike="noStrike">
                <a:solidFill>
                  <a:schemeClr val="lt1"/>
                </a:solidFill>
                <a:latin typeface="Arial"/>
                <a:ea typeface="Arial"/>
                <a:cs typeface="Arial"/>
                <a:sym typeface="Arial"/>
              </a:rPr>
              <a:t>Team TwoSum</a:t>
            </a:r>
            <a:endParaRPr b="0" i="0" sz="1200" u="none" cap="none" strike="noStrike">
              <a:solidFill>
                <a:schemeClr val="lt1"/>
              </a:solidFill>
              <a:latin typeface="Arial"/>
              <a:ea typeface="Arial"/>
              <a:cs typeface="Arial"/>
              <a:sym typeface="Arial"/>
            </a:endParaRPr>
          </a:p>
        </p:txBody>
      </p:sp>
      <p:sp>
        <p:nvSpPr>
          <p:cNvPr id="164" name="Google Shape;164;p31"/>
          <p:cNvSpPr txBox="1"/>
          <p:nvPr/>
        </p:nvSpPr>
        <p:spPr>
          <a:xfrm>
            <a:off x="2627784" y="3363838"/>
            <a:ext cx="47525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zh-CN" sz="1400" u="none" cap="none" strike="noStrike">
                <a:solidFill>
                  <a:schemeClr val="dk1"/>
                </a:solidFill>
                <a:latin typeface="Arial"/>
                <a:ea typeface="Arial"/>
                <a:cs typeface="Arial"/>
                <a:sym typeface="Arial"/>
              </a:rPr>
              <a:t>Yucheng Wang, Yang Li, Chenlei Luo, Chenchen Zhang</a:t>
            </a:r>
            <a:endParaRPr i="1" sz="14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0" y="25735"/>
            <a:ext cx="9144000" cy="776530"/>
          </a:xfrm>
          <a:prstGeom prst="rect">
            <a:avLst/>
          </a:prstGeom>
          <a:noFill/>
          <a:ln>
            <a:noFill/>
          </a:ln>
        </p:spPr>
        <p:txBody>
          <a:bodyPr anchorCtr="0" anchor="ctr" bIns="45700" lIns="91425" spcFirstLastPara="1" rIns="91425" wrap="square" tIns="45700">
            <a:noAutofit/>
          </a:bodyPr>
          <a:lstStyle/>
          <a:p>
            <a:pPr indent="457200" lvl="0" marL="1828800" marR="0" rtl="0" algn="l">
              <a:lnSpc>
                <a:spcPct val="100000"/>
              </a:lnSpc>
              <a:spcBef>
                <a:spcPts val="0"/>
              </a:spcBef>
              <a:spcAft>
                <a:spcPts val="0"/>
              </a:spcAft>
              <a:buClr>
                <a:srgbClr val="3F3F3F"/>
              </a:buClr>
              <a:buSzPts val="3600"/>
              <a:buFont typeface="Arial"/>
              <a:buNone/>
            </a:pPr>
            <a:r>
              <a:rPr lang="zh-CN"/>
              <a:t>ChatGPT</a:t>
            </a:r>
            <a:r>
              <a:rPr lang="zh-CN"/>
              <a:t> </a:t>
            </a:r>
            <a:r>
              <a:rPr lang="zh-CN"/>
              <a:t>Interaction</a:t>
            </a:r>
            <a:endParaRPr/>
          </a:p>
        </p:txBody>
      </p:sp>
      <p:pic>
        <p:nvPicPr>
          <p:cNvPr descr="Screenshot 2023-12-03 at 3.04.40 AM" id="249" name="Google Shape;249;p40"/>
          <p:cNvPicPr preferRelativeResize="0"/>
          <p:nvPr/>
        </p:nvPicPr>
        <p:blipFill rotWithShape="1">
          <a:blip r:embed="rId3">
            <a:alphaModFix/>
          </a:blip>
          <a:srcRect b="0" l="0" r="0" t="0"/>
          <a:stretch/>
        </p:blipFill>
        <p:spPr>
          <a:xfrm>
            <a:off x="683260" y="1034415"/>
            <a:ext cx="6477635" cy="3883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0" y="25735"/>
            <a:ext cx="9144000" cy="77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zh-CN"/>
              <a:t>Code Review - backend</a:t>
            </a:r>
            <a:endParaRPr/>
          </a:p>
        </p:txBody>
      </p:sp>
      <p:pic>
        <p:nvPicPr>
          <p:cNvPr id="255" name="Google Shape;255;p41"/>
          <p:cNvPicPr preferRelativeResize="0"/>
          <p:nvPr/>
        </p:nvPicPr>
        <p:blipFill>
          <a:blip r:embed="rId3">
            <a:alphaModFix/>
          </a:blip>
          <a:stretch>
            <a:fillRect/>
          </a:stretch>
        </p:blipFill>
        <p:spPr>
          <a:xfrm>
            <a:off x="350850" y="1332903"/>
            <a:ext cx="3390149" cy="2876500"/>
          </a:xfrm>
          <a:prstGeom prst="rect">
            <a:avLst/>
          </a:prstGeom>
          <a:noFill/>
          <a:ln>
            <a:noFill/>
          </a:ln>
        </p:spPr>
      </p:pic>
      <p:sp>
        <p:nvSpPr>
          <p:cNvPr id="256" name="Google Shape;256;p41"/>
          <p:cNvSpPr txBox="1"/>
          <p:nvPr/>
        </p:nvSpPr>
        <p:spPr>
          <a:xfrm>
            <a:off x="350850" y="963675"/>
            <a:ext cx="3503700" cy="3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t>New </a:t>
            </a:r>
            <a:r>
              <a:rPr b="1" lang="zh-CN" sz="1500"/>
              <a:t>interface:</a:t>
            </a:r>
            <a:endParaRPr b="1" sz="1500"/>
          </a:p>
          <a:p>
            <a:pPr indent="0" lvl="0" marL="0" rtl="0" algn="l">
              <a:spcBef>
                <a:spcPts val="0"/>
              </a:spcBef>
              <a:spcAft>
                <a:spcPts val="0"/>
              </a:spcAft>
              <a:buNone/>
            </a:pPr>
            <a:r>
              <a:t/>
            </a:r>
            <a:endParaRPr/>
          </a:p>
        </p:txBody>
      </p:sp>
      <p:sp>
        <p:nvSpPr>
          <p:cNvPr id="257" name="Google Shape;257;p41"/>
          <p:cNvSpPr txBox="1"/>
          <p:nvPr/>
        </p:nvSpPr>
        <p:spPr>
          <a:xfrm>
            <a:off x="5055550" y="992575"/>
            <a:ext cx="3503700" cy="3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t>Fetch Data from backend</a:t>
            </a:r>
            <a:endParaRPr b="1" sz="1500"/>
          </a:p>
          <a:p>
            <a:pPr indent="0" lvl="0" marL="0" rtl="0" algn="l">
              <a:spcBef>
                <a:spcPts val="0"/>
              </a:spcBef>
              <a:spcAft>
                <a:spcPts val="0"/>
              </a:spcAft>
              <a:buNone/>
            </a:pPr>
            <a:r>
              <a:t/>
            </a:r>
            <a:endParaRPr/>
          </a:p>
        </p:txBody>
      </p:sp>
      <p:pic>
        <p:nvPicPr>
          <p:cNvPr id="258" name="Google Shape;258;p41"/>
          <p:cNvPicPr preferRelativeResize="0"/>
          <p:nvPr/>
        </p:nvPicPr>
        <p:blipFill>
          <a:blip r:embed="rId4">
            <a:alphaModFix/>
          </a:blip>
          <a:stretch>
            <a:fillRect/>
          </a:stretch>
        </p:blipFill>
        <p:spPr>
          <a:xfrm>
            <a:off x="4173800" y="1409089"/>
            <a:ext cx="4891299" cy="1897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0" y="25735"/>
            <a:ext cx="9144000" cy="77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zh-CN"/>
              <a:t>Code Review - backend</a:t>
            </a:r>
            <a:endParaRPr/>
          </a:p>
        </p:txBody>
      </p:sp>
      <p:sp>
        <p:nvSpPr>
          <p:cNvPr id="264" name="Google Shape;264;p42"/>
          <p:cNvSpPr txBox="1"/>
          <p:nvPr/>
        </p:nvSpPr>
        <p:spPr>
          <a:xfrm>
            <a:off x="4915000" y="980750"/>
            <a:ext cx="3503700" cy="3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t>Post Data to API -Part2</a:t>
            </a:r>
            <a:endParaRPr b="1" sz="1500"/>
          </a:p>
          <a:p>
            <a:pPr indent="0" lvl="0" marL="0" rtl="0" algn="l">
              <a:spcBef>
                <a:spcPts val="0"/>
              </a:spcBef>
              <a:spcAft>
                <a:spcPts val="0"/>
              </a:spcAft>
              <a:buNone/>
            </a:pPr>
            <a:r>
              <a:t/>
            </a:r>
            <a:endParaRPr/>
          </a:p>
        </p:txBody>
      </p:sp>
      <p:sp>
        <p:nvSpPr>
          <p:cNvPr id="265" name="Google Shape;265;p42"/>
          <p:cNvSpPr txBox="1"/>
          <p:nvPr/>
        </p:nvSpPr>
        <p:spPr>
          <a:xfrm>
            <a:off x="231325" y="980750"/>
            <a:ext cx="3503700" cy="3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500"/>
              <a:t>Post</a:t>
            </a:r>
            <a:r>
              <a:rPr b="1" lang="zh-CN" sz="1500"/>
              <a:t> Data to API -Part1</a:t>
            </a:r>
            <a:endParaRPr b="1" sz="1500"/>
          </a:p>
          <a:p>
            <a:pPr indent="0" lvl="0" marL="0" rtl="0" algn="l">
              <a:spcBef>
                <a:spcPts val="0"/>
              </a:spcBef>
              <a:spcAft>
                <a:spcPts val="0"/>
              </a:spcAft>
              <a:buNone/>
            </a:pPr>
            <a:r>
              <a:t/>
            </a:r>
            <a:endParaRPr/>
          </a:p>
        </p:txBody>
      </p:sp>
      <p:pic>
        <p:nvPicPr>
          <p:cNvPr id="266" name="Google Shape;266;p42"/>
          <p:cNvPicPr preferRelativeResize="0"/>
          <p:nvPr/>
        </p:nvPicPr>
        <p:blipFill>
          <a:blip r:embed="rId3">
            <a:alphaModFix/>
          </a:blip>
          <a:stretch>
            <a:fillRect/>
          </a:stretch>
        </p:blipFill>
        <p:spPr>
          <a:xfrm>
            <a:off x="231326" y="1335438"/>
            <a:ext cx="3986225" cy="3157025"/>
          </a:xfrm>
          <a:prstGeom prst="rect">
            <a:avLst/>
          </a:prstGeom>
          <a:noFill/>
          <a:ln>
            <a:noFill/>
          </a:ln>
        </p:spPr>
      </p:pic>
      <p:pic>
        <p:nvPicPr>
          <p:cNvPr id="267" name="Google Shape;267;p42"/>
          <p:cNvPicPr preferRelativeResize="0"/>
          <p:nvPr/>
        </p:nvPicPr>
        <p:blipFill>
          <a:blip r:embed="rId4">
            <a:alphaModFix/>
          </a:blip>
          <a:stretch>
            <a:fillRect/>
          </a:stretch>
        </p:blipFill>
        <p:spPr>
          <a:xfrm>
            <a:off x="4626401" y="1335450"/>
            <a:ext cx="4400324" cy="2838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0" y="25735"/>
            <a:ext cx="9144000" cy="77653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zh-CN"/>
              <a:t> </a:t>
            </a:r>
            <a:r>
              <a:rPr lang="zh-CN">
                <a:solidFill>
                  <a:schemeClr val="accent1"/>
                </a:solidFill>
              </a:rPr>
              <a:t>Technologies</a:t>
            </a:r>
            <a:r>
              <a:rPr lang="zh-CN"/>
              <a:t> Explored</a:t>
            </a:r>
            <a:endParaRPr/>
          </a:p>
        </p:txBody>
      </p:sp>
      <p:cxnSp>
        <p:nvCxnSpPr>
          <p:cNvPr id="273" name="Google Shape;273;p43"/>
          <p:cNvCxnSpPr>
            <a:stCxn id="274" idx="6"/>
          </p:cNvCxnSpPr>
          <p:nvPr/>
        </p:nvCxnSpPr>
        <p:spPr>
          <a:xfrm>
            <a:off x="1670688" y="3006407"/>
            <a:ext cx="5984100" cy="8400"/>
          </a:xfrm>
          <a:prstGeom prst="straightConnector1">
            <a:avLst/>
          </a:prstGeom>
          <a:noFill/>
          <a:ln cap="flat" cmpd="sng" w="25400">
            <a:solidFill>
              <a:srgbClr val="3F3F3F"/>
            </a:solidFill>
            <a:prstDash val="solid"/>
            <a:round/>
            <a:headEnd len="sm" w="sm" type="none"/>
            <a:tailEnd len="sm" w="sm" type="none"/>
          </a:ln>
        </p:spPr>
      </p:cxnSp>
      <p:sp>
        <p:nvSpPr>
          <p:cNvPr id="275" name="Google Shape;275;p43"/>
          <p:cNvSpPr/>
          <p:nvPr/>
        </p:nvSpPr>
        <p:spPr>
          <a:xfrm>
            <a:off x="7092278" y="2517710"/>
            <a:ext cx="971680" cy="971680"/>
          </a:xfrm>
          <a:prstGeom prst="ellipse">
            <a:avLst/>
          </a:prstGeom>
          <a:solidFill>
            <a:schemeClr val="lt1"/>
          </a:solidFill>
          <a:ln cap="flat" cmpd="sng" w="508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grpSp>
        <p:nvGrpSpPr>
          <p:cNvPr id="276" name="Google Shape;276;p43"/>
          <p:cNvGrpSpPr/>
          <p:nvPr/>
        </p:nvGrpSpPr>
        <p:grpSpPr>
          <a:xfrm>
            <a:off x="1454664" y="2862391"/>
            <a:ext cx="288032" cy="288032"/>
            <a:chOff x="611560" y="2851238"/>
            <a:chExt cx="288032" cy="288032"/>
          </a:xfrm>
        </p:grpSpPr>
        <p:sp>
          <p:nvSpPr>
            <p:cNvPr id="277" name="Google Shape;277;p43"/>
            <p:cNvSpPr/>
            <p:nvPr/>
          </p:nvSpPr>
          <p:spPr>
            <a:xfrm>
              <a:off x="611560" y="2851238"/>
              <a:ext cx="288032" cy="288032"/>
            </a:xfrm>
            <a:prstGeom prst="ellipse">
              <a:avLst/>
            </a:prstGeom>
            <a:solidFill>
              <a:schemeClr val="accent5">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43"/>
            <p:cNvSpPr/>
            <p:nvPr/>
          </p:nvSpPr>
          <p:spPr>
            <a:xfrm>
              <a:off x="683568" y="2923246"/>
              <a:ext cx="144016" cy="144016"/>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78" name="Google Shape;278;p43"/>
          <p:cNvGrpSpPr/>
          <p:nvPr/>
        </p:nvGrpSpPr>
        <p:grpSpPr>
          <a:xfrm>
            <a:off x="2864067" y="2851238"/>
            <a:ext cx="288032" cy="288032"/>
            <a:chOff x="611560" y="2851238"/>
            <a:chExt cx="288032" cy="288032"/>
          </a:xfrm>
        </p:grpSpPr>
        <p:sp>
          <p:nvSpPr>
            <p:cNvPr id="279" name="Google Shape;279;p43"/>
            <p:cNvSpPr/>
            <p:nvPr/>
          </p:nvSpPr>
          <p:spPr>
            <a:xfrm>
              <a:off x="611560" y="2851238"/>
              <a:ext cx="288032" cy="288032"/>
            </a:xfrm>
            <a:prstGeom prst="ellipse">
              <a:avLst/>
            </a:prstGeom>
            <a:solidFill>
              <a:schemeClr val="accent4">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43"/>
            <p:cNvSpPr/>
            <p:nvPr/>
          </p:nvSpPr>
          <p:spPr>
            <a:xfrm>
              <a:off x="683568" y="2923246"/>
              <a:ext cx="144016" cy="144016"/>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81" name="Google Shape;281;p43"/>
          <p:cNvGrpSpPr/>
          <p:nvPr/>
        </p:nvGrpSpPr>
        <p:grpSpPr>
          <a:xfrm>
            <a:off x="4273470" y="2851238"/>
            <a:ext cx="288032" cy="288032"/>
            <a:chOff x="611560" y="2851238"/>
            <a:chExt cx="288032" cy="288032"/>
          </a:xfrm>
        </p:grpSpPr>
        <p:sp>
          <p:nvSpPr>
            <p:cNvPr id="282" name="Google Shape;282;p43"/>
            <p:cNvSpPr/>
            <p:nvPr/>
          </p:nvSpPr>
          <p:spPr>
            <a:xfrm>
              <a:off x="611560" y="2851238"/>
              <a:ext cx="288032" cy="288032"/>
            </a:xfrm>
            <a:prstGeom prst="ellipse">
              <a:avLst/>
            </a:prstGeom>
            <a:solidFill>
              <a:schemeClr val="accent3">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3" name="Google Shape;283;p43"/>
            <p:cNvSpPr/>
            <p:nvPr/>
          </p:nvSpPr>
          <p:spPr>
            <a:xfrm>
              <a:off x="683568" y="2923246"/>
              <a:ext cx="144016" cy="144016"/>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84" name="Google Shape;284;p43"/>
          <p:cNvGrpSpPr/>
          <p:nvPr/>
        </p:nvGrpSpPr>
        <p:grpSpPr>
          <a:xfrm>
            <a:off x="5682873" y="2851238"/>
            <a:ext cx="288032" cy="288032"/>
            <a:chOff x="611560" y="2851238"/>
            <a:chExt cx="288032" cy="288032"/>
          </a:xfrm>
        </p:grpSpPr>
        <p:sp>
          <p:nvSpPr>
            <p:cNvPr id="285" name="Google Shape;285;p43"/>
            <p:cNvSpPr/>
            <p:nvPr/>
          </p:nvSpPr>
          <p:spPr>
            <a:xfrm>
              <a:off x="611560" y="2851238"/>
              <a:ext cx="288032" cy="288032"/>
            </a:xfrm>
            <a:prstGeom prst="ellipse">
              <a:avLst/>
            </a:prstGeom>
            <a:solidFill>
              <a:schemeClr val="accent2">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43"/>
            <p:cNvSpPr/>
            <p:nvPr/>
          </p:nvSpPr>
          <p:spPr>
            <a:xfrm>
              <a:off x="683568" y="2923246"/>
              <a:ext cx="144016" cy="144016"/>
            </a:xfrm>
            <a:prstGeom prst="ellipse">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87" name="Google Shape;287;p43"/>
          <p:cNvSpPr txBox="1"/>
          <p:nvPr/>
        </p:nvSpPr>
        <p:spPr>
          <a:xfrm>
            <a:off x="5304622" y="2281436"/>
            <a:ext cx="1024939" cy="360040"/>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3F3F3F"/>
              </a:buClr>
              <a:buSzPts val="1400"/>
              <a:buFont typeface="Arial"/>
              <a:buNone/>
            </a:pPr>
            <a:r>
              <a:rPr b="1" lang="zh-CN" sz="1400">
                <a:solidFill>
                  <a:srgbClr val="3F3F3F"/>
                </a:solidFill>
                <a:latin typeface="Arial"/>
                <a:ea typeface="Arial"/>
                <a:cs typeface="Arial"/>
                <a:sym typeface="Arial"/>
              </a:rPr>
              <a:t>Tests</a:t>
            </a:r>
            <a:endParaRPr b="1" sz="1400">
              <a:solidFill>
                <a:srgbClr val="3F3F3F"/>
              </a:solidFill>
              <a:latin typeface="Arial"/>
              <a:ea typeface="Arial"/>
              <a:cs typeface="Arial"/>
              <a:sym typeface="Arial"/>
            </a:endParaRPr>
          </a:p>
        </p:txBody>
      </p:sp>
      <p:sp>
        <p:nvSpPr>
          <p:cNvPr id="288" name="Google Shape;288;p43"/>
          <p:cNvSpPr txBox="1"/>
          <p:nvPr/>
        </p:nvSpPr>
        <p:spPr>
          <a:xfrm>
            <a:off x="3563888" y="3301074"/>
            <a:ext cx="1740733" cy="470280"/>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3F3F3F"/>
              </a:buClr>
              <a:buSzPts val="1400"/>
              <a:buFont typeface="Arial"/>
              <a:buNone/>
            </a:pPr>
            <a:r>
              <a:rPr b="1" lang="zh-CN" sz="1400">
                <a:solidFill>
                  <a:srgbClr val="3F3F3F"/>
                </a:solidFill>
                <a:latin typeface="Arial"/>
                <a:ea typeface="Arial"/>
                <a:cs typeface="Arial"/>
                <a:sym typeface="Arial"/>
              </a:rPr>
              <a:t>Server response</a:t>
            </a:r>
            <a:endParaRPr b="1" sz="1400">
              <a:solidFill>
                <a:srgbClr val="3F3F3F"/>
              </a:solidFill>
              <a:latin typeface="Arial"/>
              <a:ea typeface="Arial"/>
              <a:cs typeface="Arial"/>
              <a:sym typeface="Arial"/>
            </a:endParaRPr>
          </a:p>
        </p:txBody>
      </p:sp>
      <p:sp>
        <p:nvSpPr>
          <p:cNvPr id="289" name="Google Shape;289;p43"/>
          <p:cNvSpPr txBox="1"/>
          <p:nvPr/>
        </p:nvSpPr>
        <p:spPr>
          <a:xfrm>
            <a:off x="2316648" y="2189305"/>
            <a:ext cx="1522731" cy="506665"/>
          </a:xfrm>
          <a:prstGeom prst="rect">
            <a:avLst/>
          </a:prstGeom>
          <a:no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3F3F3F"/>
              </a:buClr>
              <a:buSzPts val="1400"/>
              <a:buFont typeface="Arial"/>
              <a:buNone/>
            </a:pPr>
            <a:r>
              <a:rPr b="1" lang="zh-CN" sz="1400">
                <a:solidFill>
                  <a:srgbClr val="3F3F3F"/>
                </a:solidFill>
                <a:latin typeface="Arial"/>
                <a:ea typeface="Arial"/>
                <a:cs typeface="Arial"/>
                <a:sym typeface="Arial"/>
              </a:rPr>
              <a:t>MVC principle</a:t>
            </a:r>
            <a:endParaRPr b="1" sz="1400">
              <a:solidFill>
                <a:srgbClr val="3F3F3F"/>
              </a:solidFill>
              <a:latin typeface="Arial"/>
              <a:ea typeface="Arial"/>
              <a:cs typeface="Arial"/>
              <a:sym typeface="Arial"/>
            </a:endParaRPr>
          </a:p>
        </p:txBody>
      </p:sp>
      <p:sp>
        <p:nvSpPr>
          <p:cNvPr id="290" name="Google Shape;290;p43"/>
          <p:cNvSpPr txBox="1"/>
          <p:nvPr/>
        </p:nvSpPr>
        <p:spPr>
          <a:xfrm>
            <a:off x="870613" y="3229889"/>
            <a:ext cx="1446035" cy="541465"/>
          </a:xfrm>
          <a:prstGeom prst="rect">
            <a:avLst/>
          </a:prstGeom>
          <a:no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3F3F3F"/>
              </a:buClr>
              <a:buSzPts val="1400"/>
              <a:buFont typeface="Arial"/>
              <a:buNone/>
            </a:pPr>
            <a:r>
              <a:rPr b="1" lang="zh-CN" sz="1400">
                <a:solidFill>
                  <a:srgbClr val="3F3F3F"/>
                </a:solidFill>
                <a:latin typeface="Arial"/>
                <a:ea typeface="Arial"/>
                <a:cs typeface="Arial"/>
                <a:sym typeface="Arial"/>
              </a:rPr>
              <a:t>New chat </a:t>
            </a:r>
            <a:endParaRPr b="1" sz="1400">
              <a:solidFill>
                <a:srgbClr val="3F3F3F"/>
              </a:solidFill>
              <a:latin typeface="Arial"/>
              <a:ea typeface="Arial"/>
              <a:cs typeface="Arial"/>
              <a:sym typeface="Arial"/>
            </a:endParaRPr>
          </a:p>
          <a:p>
            <a:pPr indent="0" lvl="0" marL="0" marR="0" rtl="0" algn="ctr">
              <a:spcBef>
                <a:spcPts val="280"/>
              </a:spcBef>
              <a:spcAft>
                <a:spcPts val="0"/>
              </a:spcAft>
              <a:buClr>
                <a:srgbClr val="3F3F3F"/>
              </a:buClr>
              <a:buSzPts val="1400"/>
              <a:buFont typeface="Arial"/>
              <a:buNone/>
            </a:pPr>
            <a:r>
              <a:rPr b="1" lang="zh-CN" sz="1400">
                <a:solidFill>
                  <a:srgbClr val="3F3F3F"/>
                </a:solidFill>
                <a:latin typeface="Arial"/>
                <a:ea typeface="Arial"/>
                <a:cs typeface="Arial"/>
                <a:sym typeface="Arial"/>
              </a:rPr>
              <a:t>window</a:t>
            </a:r>
            <a:endParaRPr b="1" sz="1400">
              <a:solidFill>
                <a:srgbClr val="3F3F3F"/>
              </a:solidFill>
              <a:latin typeface="Arial"/>
              <a:ea typeface="Arial"/>
              <a:cs typeface="Arial"/>
              <a:sym typeface="Arial"/>
            </a:endParaRPr>
          </a:p>
        </p:txBody>
      </p:sp>
      <p:sp>
        <p:nvSpPr>
          <p:cNvPr id="291" name="Google Shape;291;p43"/>
          <p:cNvSpPr txBox="1"/>
          <p:nvPr/>
        </p:nvSpPr>
        <p:spPr>
          <a:xfrm>
            <a:off x="568852" y="3775284"/>
            <a:ext cx="205965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1200">
                <a:solidFill>
                  <a:srgbClr val="3F3F3F"/>
                </a:solidFill>
                <a:latin typeface="Arial"/>
                <a:ea typeface="Arial"/>
                <a:cs typeface="Arial"/>
                <a:sym typeface="Arial"/>
              </a:rPr>
              <a:t>Embed a new chat window to interact with users and display the chat history </a:t>
            </a:r>
            <a:endParaRPr sz="1200">
              <a:solidFill>
                <a:srgbClr val="3F3F3F"/>
              </a:solidFill>
              <a:latin typeface="Arial"/>
              <a:ea typeface="Arial"/>
              <a:cs typeface="Arial"/>
              <a:sym typeface="Arial"/>
            </a:endParaRPr>
          </a:p>
        </p:txBody>
      </p:sp>
      <p:sp>
        <p:nvSpPr>
          <p:cNvPr id="292" name="Google Shape;292;p43"/>
          <p:cNvSpPr txBox="1"/>
          <p:nvPr/>
        </p:nvSpPr>
        <p:spPr>
          <a:xfrm>
            <a:off x="3448447" y="3869635"/>
            <a:ext cx="20598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1200">
                <a:solidFill>
                  <a:srgbClr val="3F3F3F"/>
                </a:solidFill>
                <a:latin typeface="Arial"/>
                <a:ea typeface="Arial"/>
                <a:cs typeface="Arial"/>
                <a:sym typeface="Arial"/>
              </a:rPr>
              <a:t>Corresponding command </a:t>
            </a:r>
            <a:r>
              <a:rPr lang="zh-CN" sz="1200">
                <a:solidFill>
                  <a:srgbClr val="3F3F3F"/>
                </a:solidFill>
              </a:rPr>
              <a:t>are</a:t>
            </a:r>
            <a:r>
              <a:rPr lang="zh-CN" sz="1200">
                <a:solidFill>
                  <a:srgbClr val="3F3F3F"/>
                </a:solidFill>
                <a:latin typeface="Arial"/>
                <a:ea typeface="Arial"/>
                <a:cs typeface="Arial"/>
                <a:sym typeface="Arial"/>
              </a:rPr>
              <a:t> properly handled at the server</a:t>
            </a:r>
            <a:endParaRPr sz="1200">
              <a:solidFill>
                <a:srgbClr val="3F3F3F"/>
              </a:solidFill>
              <a:latin typeface="Arial"/>
              <a:ea typeface="Arial"/>
              <a:cs typeface="Arial"/>
              <a:sym typeface="Arial"/>
            </a:endParaRPr>
          </a:p>
        </p:txBody>
      </p:sp>
      <p:sp>
        <p:nvSpPr>
          <p:cNvPr id="293" name="Google Shape;293;p43"/>
          <p:cNvSpPr txBox="1"/>
          <p:nvPr/>
        </p:nvSpPr>
        <p:spPr>
          <a:xfrm>
            <a:off x="4797000" y="1595920"/>
            <a:ext cx="20598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zh-CN" sz="1200">
                <a:solidFill>
                  <a:srgbClr val="3F3F3F"/>
                </a:solidFill>
                <a:latin typeface="Arial"/>
                <a:ea typeface="Arial"/>
                <a:cs typeface="Arial"/>
                <a:sym typeface="Arial"/>
              </a:rPr>
              <a:t>All changes and new functionalities </a:t>
            </a:r>
            <a:r>
              <a:rPr lang="zh-CN" sz="1200">
                <a:solidFill>
                  <a:srgbClr val="3F3F3F"/>
                </a:solidFill>
              </a:rPr>
              <a:t>are </a:t>
            </a:r>
            <a:r>
              <a:rPr lang="zh-CN" sz="1200">
                <a:solidFill>
                  <a:srgbClr val="3F3F3F"/>
                </a:solidFill>
                <a:latin typeface="Arial"/>
                <a:ea typeface="Arial"/>
                <a:cs typeface="Arial"/>
                <a:sym typeface="Arial"/>
              </a:rPr>
              <a:t>tested</a:t>
            </a:r>
            <a:endParaRPr sz="1200">
              <a:solidFill>
                <a:srgbClr val="3F3F3F"/>
              </a:solidFill>
              <a:latin typeface="Arial"/>
              <a:ea typeface="Arial"/>
              <a:cs typeface="Arial"/>
              <a:sym typeface="Arial"/>
            </a:endParaRPr>
          </a:p>
        </p:txBody>
      </p:sp>
      <p:sp>
        <p:nvSpPr>
          <p:cNvPr id="294" name="Google Shape;294;p43"/>
          <p:cNvSpPr txBox="1"/>
          <p:nvPr/>
        </p:nvSpPr>
        <p:spPr>
          <a:xfrm>
            <a:off x="1742684" y="1264943"/>
            <a:ext cx="25308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200">
                <a:solidFill>
                  <a:srgbClr val="3F3F3F"/>
                </a:solidFill>
              </a:rPr>
              <a:t>1.A separate acomponent is created to interact with ChatGPT</a:t>
            </a:r>
            <a:endParaRPr sz="1200">
              <a:solidFill>
                <a:srgbClr val="3F3F3F"/>
              </a:solidFill>
            </a:endParaRPr>
          </a:p>
          <a:p>
            <a:pPr indent="0" lvl="0" marL="0" marR="0" rtl="0" algn="l">
              <a:spcBef>
                <a:spcPts val="0"/>
              </a:spcBef>
              <a:spcAft>
                <a:spcPts val="0"/>
              </a:spcAft>
              <a:buNone/>
            </a:pPr>
            <a:r>
              <a:rPr lang="zh-CN" sz="1200">
                <a:solidFill>
                  <a:srgbClr val="3F3F3F"/>
                </a:solidFill>
              </a:rPr>
              <a:t>2. Created a navbar to improve user experience</a:t>
            </a:r>
            <a:endParaRPr sz="1200">
              <a:solidFill>
                <a:srgbClr val="3F3F3F"/>
              </a:solidFill>
            </a:endParaRPr>
          </a:p>
        </p:txBody>
      </p:sp>
      <p:sp>
        <p:nvSpPr>
          <p:cNvPr id="295" name="Google Shape;295;p43"/>
          <p:cNvSpPr txBox="1"/>
          <p:nvPr/>
        </p:nvSpPr>
        <p:spPr>
          <a:xfrm>
            <a:off x="6548290" y="3579862"/>
            <a:ext cx="205965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1800">
                <a:solidFill>
                  <a:srgbClr val="3F3F3F"/>
                </a:solidFill>
                <a:latin typeface="Calibri"/>
                <a:ea typeface="Calibri"/>
                <a:cs typeface="Calibri"/>
                <a:sym typeface="Calibri"/>
              </a:rPr>
              <a:t>Successful New Design</a:t>
            </a:r>
            <a:endParaRPr b="1" sz="1800">
              <a:solidFill>
                <a:srgbClr val="3F3F3F"/>
              </a:solidFill>
              <a:latin typeface="Calibri"/>
              <a:ea typeface="Calibri"/>
              <a:cs typeface="Calibri"/>
              <a:sym typeface="Calibri"/>
            </a:endParaRPr>
          </a:p>
        </p:txBody>
      </p:sp>
      <p:sp>
        <p:nvSpPr>
          <p:cNvPr id="296" name="Google Shape;296;p43"/>
          <p:cNvSpPr/>
          <p:nvPr/>
        </p:nvSpPr>
        <p:spPr>
          <a:xfrm rot="-5400000">
            <a:off x="7363828" y="2780823"/>
            <a:ext cx="428579" cy="428861"/>
          </a:xfrm>
          <a:custGeom>
            <a:rect b="b" l="l" r="r" t="t"/>
            <a:pathLst>
              <a:path extrusionOk="0" h="3187558" w="3185463">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7" name="Google Shape;297;p43"/>
          <p:cNvSpPr/>
          <p:nvPr/>
        </p:nvSpPr>
        <p:spPr>
          <a:xfrm>
            <a:off x="7185093" y="2608419"/>
            <a:ext cx="792025" cy="792025"/>
          </a:xfrm>
          <a:prstGeom prst="ellipse">
            <a:avLst/>
          </a:prstGeom>
          <a:solidFill>
            <a:schemeClr val="accent2"/>
          </a:solidFill>
          <a:ln cap="flat" cmpd="sng" w="508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8" name="Google Shape;298;p43"/>
          <p:cNvSpPr/>
          <p:nvPr/>
        </p:nvSpPr>
        <p:spPr>
          <a:xfrm>
            <a:off x="7369661" y="2791221"/>
            <a:ext cx="422887" cy="426419"/>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0" y="25735"/>
            <a:ext cx="9144000" cy="77653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zh-CN"/>
              <a:t> Technologies </a:t>
            </a:r>
            <a:r>
              <a:rPr lang="zh-CN">
                <a:solidFill>
                  <a:schemeClr val="accent1"/>
                </a:solidFill>
              </a:rPr>
              <a:t>Implementation</a:t>
            </a:r>
            <a:endParaRPr>
              <a:solidFill>
                <a:schemeClr val="accent1"/>
              </a:solidFill>
            </a:endParaRPr>
          </a:p>
        </p:txBody>
      </p:sp>
      <p:sp>
        <p:nvSpPr>
          <p:cNvPr id="304" name="Google Shape;304;p44"/>
          <p:cNvSpPr/>
          <p:nvPr/>
        </p:nvSpPr>
        <p:spPr>
          <a:xfrm>
            <a:off x="794425" y="1558634"/>
            <a:ext cx="609223" cy="609223"/>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p44"/>
          <p:cNvSpPr/>
          <p:nvPr/>
        </p:nvSpPr>
        <p:spPr>
          <a:xfrm>
            <a:off x="4834176" y="3341777"/>
            <a:ext cx="609223" cy="609223"/>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6" name="Google Shape;306;p44"/>
          <p:cNvSpPr/>
          <p:nvPr/>
        </p:nvSpPr>
        <p:spPr>
          <a:xfrm>
            <a:off x="794425" y="3347244"/>
            <a:ext cx="609223" cy="609223"/>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7" name="Google Shape;307;p44"/>
          <p:cNvSpPr/>
          <p:nvPr/>
        </p:nvSpPr>
        <p:spPr>
          <a:xfrm>
            <a:off x="936395" y="1643753"/>
            <a:ext cx="325283" cy="328000"/>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44"/>
          <p:cNvSpPr/>
          <p:nvPr/>
        </p:nvSpPr>
        <p:spPr>
          <a:xfrm>
            <a:off x="928357" y="3551458"/>
            <a:ext cx="341359" cy="200796"/>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44"/>
          <p:cNvSpPr/>
          <p:nvPr/>
        </p:nvSpPr>
        <p:spPr>
          <a:xfrm rot="2700000">
            <a:off x="5022662" y="3438198"/>
            <a:ext cx="232250" cy="416381"/>
          </a:xfrm>
          <a:custGeom>
            <a:rect b="b" l="l" r="r" t="t"/>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0" name="Google Shape;310;p44"/>
          <p:cNvSpPr/>
          <p:nvPr/>
        </p:nvSpPr>
        <p:spPr>
          <a:xfrm>
            <a:off x="952883" y="1726433"/>
            <a:ext cx="292306" cy="273624"/>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44"/>
          <p:cNvSpPr/>
          <p:nvPr/>
        </p:nvSpPr>
        <p:spPr>
          <a:xfrm>
            <a:off x="4845387" y="1460223"/>
            <a:ext cx="609223" cy="609223"/>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2" name="Google Shape;312;p44"/>
          <p:cNvSpPr/>
          <p:nvPr/>
        </p:nvSpPr>
        <p:spPr>
          <a:xfrm>
            <a:off x="4978324" y="1591762"/>
            <a:ext cx="343349" cy="346144"/>
          </a:xfrm>
          <a:custGeom>
            <a:rect b="b" l="l" r="r" t="t"/>
            <a:pathLst>
              <a:path extrusionOk="0" h="3234532" w="320841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313" name="Google Shape;313;p44"/>
          <p:cNvGrpSpPr/>
          <p:nvPr/>
        </p:nvGrpSpPr>
        <p:grpSpPr>
          <a:xfrm>
            <a:off x="1558014" y="1503190"/>
            <a:ext cx="3014170" cy="1089435"/>
            <a:chOff x="1472551" y="998559"/>
            <a:chExt cx="2945700" cy="1089435"/>
          </a:xfrm>
        </p:grpSpPr>
        <p:sp>
          <p:nvSpPr>
            <p:cNvPr id="314" name="Google Shape;314;p44"/>
            <p:cNvSpPr txBox="1"/>
            <p:nvPr/>
          </p:nvSpPr>
          <p:spPr>
            <a:xfrm>
              <a:off x="1472551" y="1256994"/>
              <a:ext cx="2945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200">
                  <a:solidFill>
                    <a:srgbClr val="3F3F3F"/>
                  </a:solidFill>
                </a:rPr>
                <a:t>Created login screen</a:t>
              </a:r>
              <a:endParaRPr sz="1200">
                <a:solidFill>
                  <a:srgbClr val="3F3F3F"/>
                </a:solidFill>
              </a:endParaRPr>
            </a:p>
            <a:p>
              <a:pPr indent="0" lvl="0" marL="0" marR="0" rtl="0" algn="l">
                <a:spcBef>
                  <a:spcPts val="0"/>
                </a:spcBef>
                <a:spcAft>
                  <a:spcPts val="0"/>
                </a:spcAft>
                <a:buNone/>
              </a:pPr>
              <a:r>
                <a:rPr lang="zh-CN" sz="1200">
                  <a:solidFill>
                    <a:srgbClr val="3F3F3F"/>
                  </a:solidFill>
                </a:rPr>
                <a:t>Created navbar</a:t>
              </a:r>
              <a:endParaRPr sz="1200">
                <a:solidFill>
                  <a:srgbClr val="3F3F3F"/>
                </a:solidFill>
              </a:endParaRPr>
            </a:p>
            <a:p>
              <a:pPr indent="0" lvl="0" marL="0" marR="0" rtl="0" algn="l">
                <a:spcBef>
                  <a:spcPts val="0"/>
                </a:spcBef>
                <a:spcAft>
                  <a:spcPts val="0"/>
                </a:spcAft>
                <a:buNone/>
              </a:pPr>
              <a:r>
                <a:rPr lang="zh-CN" sz="1200">
                  <a:solidFill>
                    <a:srgbClr val="3F3F3F"/>
                  </a:solidFill>
                  <a:latin typeface="Arial"/>
                  <a:ea typeface="Arial"/>
                  <a:cs typeface="Arial"/>
                  <a:sym typeface="Arial"/>
                </a:rPr>
                <a:t>Created a chat</a:t>
              </a:r>
              <a:r>
                <a:rPr lang="zh-CN" sz="1200">
                  <a:solidFill>
                    <a:srgbClr val="3F3F3F"/>
                  </a:solidFill>
                </a:rPr>
                <a:t>GPT window </a:t>
              </a:r>
              <a:r>
                <a:rPr lang="zh-CN" sz="1200">
                  <a:solidFill>
                    <a:srgbClr val="3F3F3F"/>
                  </a:solidFill>
                  <a:latin typeface="Arial"/>
                  <a:ea typeface="Arial"/>
                  <a:cs typeface="Arial"/>
                  <a:sym typeface="Arial"/>
                </a:rPr>
                <a:t>embedded in the existed SpreadSheet component. </a:t>
              </a:r>
              <a:endParaRPr sz="1200">
                <a:solidFill>
                  <a:srgbClr val="3F3F3F"/>
                </a:solidFill>
                <a:latin typeface="Arial"/>
                <a:ea typeface="Arial"/>
                <a:cs typeface="Arial"/>
                <a:sym typeface="Arial"/>
              </a:endParaRPr>
            </a:p>
          </p:txBody>
        </p:sp>
        <p:sp>
          <p:nvSpPr>
            <p:cNvPr id="315" name="Google Shape;315;p44"/>
            <p:cNvSpPr txBox="1"/>
            <p:nvPr/>
          </p:nvSpPr>
          <p:spPr>
            <a:xfrm>
              <a:off x="1472558" y="998559"/>
              <a:ext cx="276596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200">
                  <a:solidFill>
                    <a:srgbClr val="3F3F3F"/>
                  </a:solidFill>
                  <a:latin typeface="Arial"/>
                  <a:ea typeface="Arial"/>
                  <a:cs typeface="Arial"/>
                  <a:sym typeface="Arial"/>
                </a:rPr>
                <a:t>Front End extension</a:t>
              </a:r>
              <a:endParaRPr b="1" sz="1200">
                <a:solidFill>
                  <a:srgbClr val="3F3F3F"/>
                </a:solidFill>
                <a:latin typeface="Arial"/>
                <a:ea typeface="Arial"/>
                <a:cs typeface="Arial"/>
                <a:sym typeface="Arial"/>
              </a:endParaRPr>
            </a:p>
          </p:txBody>
        </p:sp>
      </p:grpSp>
      <p:grpSp>
        <p:nvGrpSpPr>
          <p:cNvPr id="316" name="Google Shape;316;p44"/>
          <p:cNvGrpSpPr/>
          <p:nvPr/>
        </p:nvGrpSpPr>
        <p:grpSpPr>
          <a:xfrm>
            <a:off x="5597773" y="3286333"/>
            <a:ext cx="2830257" cy="904775"/>
            <a:chOff x="1472558" y="998559"/>
            <a:chExt cx="2765965" cy="904775"/>
          </a:xfrm>
        </p:grpSpPr>
        <p:sp>
          <p:nvSpPr>
            <p:cNvPr id="317" name="Google Shape;317;p44"/>
            <p:cNvSpPr txBox="1"/>
            <p:nvPr/>
          </p:nvSpPr>
          <p:spPr>
            <a:xfrm>
              <a:off x="1472558" y="1257003"/>
              <a:ext cx="276596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200">
                  <a:solidFill>
                    <a:srgbClr val="3F3F3F"/>
                  </a:solidFill>
                  <a:latin typeface="Arial"/>
                  <a:ea typeface="Arial"/>
                  <a:cs typeface="Arial"/>
                  <a:sym typeface="Arial"/>
                </a:rPr>
                <a:t>Implement unit tests on both the front end and the back end. Integration tests are also included.</a:t>
              </a:r>
              <a:endParaRPr sz="1200">
                <a:solidFill>
                  <a:srgbClr val="3F3F3F"/>
                </a:solidFill>
                <a:latin typeface="Arial"/>
                <a:ea typeface="Arial"/>
                <a:cs typeface="Arial"/>
                <a:sym typeface="Arial"/>
              </a:endParaRPr>
            </a:p>
          </p:txBody>
        </p:sp>
        <p:sp>
          <p:nvSpPr>
            <p:cNvPr id="318" name="Google Shape;318;p44"/>
            <p:cNvSpPr txBox="1"/>
            <p:nvPr/>
          </p:nvSpPr>
          <p:spPr>
            <a:xfrm>
              <a:off x="1472558" y="998559"/>
              <a:ext cx="276596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200">
                  <a:solidFill>
                    <a:srgbClr val="3F3F3F"/>
                  </a:solidFill>
                  <a:latin typeface="Arial"/>
                  <a:ea typeface="Arial"/>
                  <a:cs typeface="Arial"/>
                  <a:sym typeface="Arial"/>
                </a:rPr>
                <a:t>Integrated test</a:t>
              </a:r>
              <a:endParaRPr b="1" sz="1200">
                <a:solidFill>
                  <a:srgbClr val="3F3F3F"/>
                </a:solidFill>
                <a:latin typeface="Arial"/>
                <a:ea typeface="Arial"/>
                <a:cs typeface="Arial"/>
                <a:sym typeface="Arial"/>
              </a:endParaRPr>
            </a:p>
          </p:txBody>
        </p:sp>
      </p:grpSp>
      <p:grpSp>
        <p:nvGrpSpPr>
          <p:cNvPr id="319" name="Google Shape;319;p44"/>
          <p:cNvGrpSpPr/>
          <p:nvPr/>
        </p:nvGrpSpPr>
        <p:grpSpPr>
          <a:xfrm>
            <a:off x="1558022" y="3291801"/>
            <a:ext cx="2830293" cy="904944"/>
            <a:chOff x="1472558" y="998559"/>
            <a:chExt cx="2766000" cy="904944"/>
          </a:xfrm>
        </p:grpSpPr>
        <p:sp>
          <p:nvSpPr>
            <p:cNvPr id="320" name="Google Shape;320;p44"/>
            <p:cNvSpPr txBox="1"/>
            <p:nvPr/>
          </p:nvSpPr>
          <p:spPr>
            <a:xfrm>
              <a:off x="1472558" y="1257003"/>
              <a:ext cx="2766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200">
                  <a:solidFill>
                    <a:srgbClr val="3F3F3F"/>
                  </a:solidFill>
                  <a:latin typeface="Arial"/>
                  <a:ea typeface="Arial"/>
                  <a:cs typeface="Arial"/>
                  <a:sym typeface="Arial"/>
                </a:rPr>
                <a:t>Create url '/</a:t>
              </a:r>
              <a:r>
                <a:rPr lang="zh-CN" sz="1200">
                  <a:solidFill>
                    <a:srgbClr val="3F3F3F"/>
                  </a:solidFill>
                </a:rPr>
                <a:t>chatgpt</a:t>
              </a:r>
              <a:r>
                <a:rPr lang="zh-CN" sz="1200">
                  <a:solidFill>
                    <a:srgbClr val="3F3F3F"/>
                  </a:solidFill>
                  <a:latin typeface="Arial"/>
                  <a:ea typeface="Arial"/>
                  <a:cs typeface="Arial"/>
                  <a:sym typeface="Arial"/>
                </a:rPr>
                <a:t>/:documentName’ to manage and isolate chat records in different documents.</a:t>
              </a:r>
              <a:endParaRPr sz="1200">
                <a:solidFill>
                  <a:srgbClr val="3F3F3F"/>
                </a:solidFill>
                <a:latin typeface="Arial"/>
                <a:ea typeface="Arial"/>
                <a:cs typeface="Arial"/>
                <a:sym typeface="Arial"/>
              </a:endParaRPr>
            </a:p>
          </p:txBody>
        </p:sp>
        <p:sp>
          <p:nvSpPr>
            <p:cNvPr id="321" name="Google Shape;321;p44"/>
            <p:cNvSpPr txBox="1"/>
            <p:nvPr/>
          </p:nvSpPr>
          <p:spPr>
            <a:xfrm>
              <a:off x="1472558" y="998559"/>
              <a:ext cx="276596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200">
                  <a:solidFill>
                    <a:srgbClr val="3F3F3F"/>
                  </a:solidFill>
                  <a:latin typeface="Arial"/>
                  <a:ea typeface="Arial"/>
                  <a:cs typeface="Arial"/>
                  <a:sym typeface="Arial"/>
                </a:rPr>
                <a:t>Back End extension</a:t>
              </a:r>
              <a:endParaRPr b="1" sz="1200">
                <a:solidFill>
                  <a:srgbClr val="3F3F3F"/>
                </a:solidFill>
                <a:latin typeface="Arial"/>
                <a:ea typeface="Arial"/>
                <a:cs typeface="Arial"/>
                <a:sym typeface="Arial"/>
              </a:endParaRPr>
            </a:p>
          </p:txBody>
        </p:sp>
      </p:grpSp>
      <p:grpSp>
        <p:nvGrpSpPr>
          <p:cNvPr id="322" name="Google Shape;322;p44"/>
          <p:cNvGrpSpPr/>
          <p:nvPr/>
        </p:nvGrpSpPr>
        <p:grpSpPr>
          <a:xfrm>
            <a:off x="5610629" y="1404779"/>
            <a:ext cx="2830293" cy="904944"/>
            <a:chOff x="1472558" y="998559"/>
            <a:chExt cx="2766000" cy="904944"/>
          </a:xfrm>
        </p:grpSpPr>
        <p:sp>
          <p:nvSpPr>
            <p:cNvPr id="323" name="Google Shape;323;p44"/>
            <p:cNvSpPr txBox="1"/>
            <p:nvPr/>
          </p:nvSpPr>
          <p:spPr>
            <a:xfrm>
              <a:off x="1472558" y="1257003"/>
              <a:ext cx="2766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200">
                  <a:solidFill>
                    <a:srgbClr val="3F3F3F"/>
                  </a:solidFill>
                  <a:latin typeface="Arial"/>
                  <a:ea typeface="Arial"/>
                  <a:cs typeface="Arial"/>
                  <a:sym typeface="Arial"/>
                </a:rPr>
                <a:t>Created ChatGPTMananger to store chatGPT </a:t>
              </a:r>
              <a:r>
                <a:rPr lang="zh-CN" sz="1200">
                  <a:solidFill>
                    <a:srgbClr val="3F3F3F"/>
                  </a:solidFill>
                </a:rPr>
                <a:t>inquiries</a:t>
              </a:r>
              <a:r>
                <a:rPr lang="zh-CN" sz="1200">
                  <a:solidFill>
                    <a:srgbClr val="3F3F3F"/>
                  </a:solidFill>
                  <a:latin typeface="Arial"/>
                  <a:ea typeface="Arial"/>
                  <a:cs typeface="Arial"/>
                  <a:sym typeface="Arial"/>
                </a:rPr>
                <a:t> and enable getting message from the </a:t>
              </a:r>
              <a:r>
                <a:rPr lang="zh-CN" sz="1200">
                  <a:solidFill>
                    <a:srgbClr val="3F3F3F"/>
                  </a:solidFill>
                </a:rPr>
                <a:t>back</a:t>
              </a:r>
              <a:r>
                <a:rPr lang="zh-CN" sz="1200">
                  <a:solidFill>
                    <a:srgbClr val="3F3F3F"/>
                  </a:solidFill>
                  <a:latin typeface="Arial"/>
                  <a:ea typeface="Arial"/>
                  <a:cs typeface="Arial"/>
                  <a:sym typeface="Arial"/>
                </a:rPr>
                <a:t>end.</a:t>
              </a:r>
              <a:endParaRPr sz="1200">
                <a:solidFill>
                  <a:srgbClr val="3F3F3F"/>
                </a:solidFill>
                <a:latin typeface="Arial"/>
                <a:ea typeface="Arial"/>
                <a:cs typeface="Arial"/>
                <a:sym typeface="Arial"/>
              </a:endParaRPr>
            </a:p>
          </p:txBody>
        </p:sp>
        <p:sp>
          <p:nvSpPr>
            <p:cNvPr id="324" name="Google Shape;324;p44"/>
            <p:cNvSpPr txBox="1"/>
            <p:nvPr/>
          </p:nvSpPr>
          <p:spPr>
            <a:xfrm>
              <a:off x="1472558" y="998559"/>
              <a:ext cx="276596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200">
                  <a:solidFill>
                    <a:srgbClr val="3F3F3F"/>
                  </a:solidFill>
                  <a:latin typeface="Arial"/>
                  <a:ea typeface="Arial"/>
                  <a:cs typeface="Arial"/>
                  <a:sym typeface="Arial"/>
                </a:rPr>
                <a:t>New Controller</a:t>
              </a:r>
              <a:endParaRPr b="1" sz="1200">
                <a:solidFill>
                  <a:srgbClr val="3F3F3F"/>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1584000" y="25735"/>
            <a:ext cx="7560000" cy="77653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accent1"/>
              </a:buClr>
              <a:buSzPts val="3600"/>
              <a:buFont typeface="Arial"/>
              <a:buNone/>
            </a:pPr>
            <a:r>
              <a:rPr lang="zh-CN">
                <a:solidFill>
                  <a:schemeClr val="accent1"/>
                </a:solidFill>
              </a:rPr>
              <a:t>Lessons Learned</a:t>
            </a:r>
            <a:endParaRPr/>
          </a:p>
        </p:txBody>
      </p:sp>
      <p:sp>
        <p:nvSpPr>
          <p:cNvPr id="331" name="Google Shape;331;p45"/>
          <p:cNvSpPr txBox="1"/>
          <p:nvPr/>
        </p:nvSpPr>
        <p:spPr>
          <a:xfrm>
            <a:off x="1584000" y="1354490"/>
            <a:ext cx="3238200" cy="27690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200">
                <a:solidFill>
                  <a:schemeClr val="lt1"/>
                </a:solidFill>
              </a:rPr>
              <a:t>Back</a:t>
            </a:r>
            <a:r>
              <a:rPr b="1" lang="zh-CN" sz="1200">
                <a:solidFill>
                  <a:schemeClr val="lt1"/>
                </a:solidFill>
                <a:latin typeface="Arial"/>
                <a:ea typeface="Arial"/>
                <a:cs typeface="Arial"/>
                <a:sym typeface="Arial"/>
              </a:rPr>
              <a:t> End Design</a:t>
            </a:r>
            <a:endParaRPr b="1" sz="1200">
              <a:solidFill>
                <a:schemeClr val="lt1"/>
              </a:solidFill>
              <a:latin typeface="Arial"/>
              <a:ea typeface="Arial"/>
              <a:cs typeface="Arial"/>
              <a:sym typeface="Arial"/>
            </a:endParaRPr>
          </a:p>
        </p:txBody>
      </p:sp>
      <p:grpSp>
        <p:nvGrpSpPr>
          <p:cNvPr id="332" name="Google Shape;332;p45"/>
          <p:cNvGrpSpPr/>
          <p:nvPr/>
        </p:nvGrpSpPr>
        <p:grpSpPr>
          <a:xfrm>
            <a:off x="5342416" y="1353234"/>
            <a:ext cx="3334064" cy="1610097"/>
            <a:chOff x="3316274" y="2010639"/>
            <a:chExt cx="2585100" cy="1610097"/>
          </a:xfrm>
        </p:grpSpPr>
        <p:sp>
          <p:nvSpPr>
            <p:cNvPr id="333" name="Google Shape;333;p45"/>
            <p:cNvSpPr txBox="1"/>
            <p:nvPr/>
          </p:nvSpPr>
          <p:spPr>
            <a:xfrm>
              <a:off x="3316274" y="2327736"/>
              <a:ext cx="2585100" cy="129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200">
                  <a:solidFill>
                    <a:srgbClr val="374151"/>
                  </a:solidFill>
                  <a:latin typeface="Roboto"/>
                  <a:ea typeface="Roboto"/>
                  <a:cs typeface="Roboto"/>
                  <a:sym typeface="Roboto"/>
                </a:rPr>
                <a:t>How to </a:t>
              </a:r>
              <a:r>
                <a:rPr lang="zh-CN" sz="1200">
                  <a:solidFill>
                    <a:srgbClr val="374151"/>
                  </a:solidFill>
                  <a:latin typeface="Roboto"/>
                  <a:ea typeface="Roboto"/>
                  <a:cs typeface="Roboto"/>
                  <a:sym typeface="Roboto"/>
                </a:rPr>
                <a:t>design</a:t>
              </a:r>
              <a:r>
                <a:rPr lang="zh-CN" sz="1200">
                  <a:solidFill>
                    <a:srgbClr val="374151"/>
                  </a:solidFill>
                  <a:latin typeface="Roboto"/>
                  <a:ea typeface="Roboto"/>
                  <a:cs typeface="Roboto"/>
                  <a:sym typeface="Roboto"/>
                </a:rPr>
                <a:t> a user-centered website:</a:t>
              </a:r>
              <a:endParaRPr sz="1200">
                <a:solidFill>
                  <a:srgbClr val="374151"/>
                </a:solidFill>
                <a:latin typeface="Roboto"/>
                <a:ea typeface="Roboto"/>
                <a:cs typeface="Roboto"/>
                <a:sym typeface="Roboto"/>
              </a:endParaRPr>
            </a:p>
            <a:p>
              <a:pPr indent="0" lvl="0" marL="0" marR="0" rtl="0" algn="l">
                <a:spcBef>
                  <a:spcPts val="0"/>
                </a:spcBef>
                <a:spcAft>
                  <a:spcPts val="0"/>
                </a:spcAft>
                <a:buNone/>
              </a:pPr>
              <a:r>
                <a:rPr lang="zh-CN" sz="1100">
                  <a:solidFill>
                    <a:srgbClr val="374151"/>
                  </a:solidFill>
                  <a:latin typeface="Roboto"/>
                  <a:ea typeface="Roboto"/>
                  <a:cs typeface="Roboto"/>
                  <a:sym typeface="Roboto"/>
                </a:rPr>
                <a:t>Simplify interfaces to enhance user interaction and reduce complexity.</a:t>
              </a:r>
              <a:endParaRPr sz="1100">
                <a:solidFill>
                  <a:srgbClr val="374151"/>
                </a:solidFill>
                <a:latin typeface="Roboto"/>
                <a:ea typeface="Roboto"/>
                <a:cs typeface="Roboto"/>
                <a:sym typeface="Roboto"/>
              </a:endParaRPr>
            </a:p>
            <a:p>
              <a:pPr indent="0" lvl="0" marL="0" marR="0" rtl="0" algn="l">
                <a:spcBef>
                  <a:spcPts val="0"/>
                </a:spcBef>
                <a:spcAft>
                  <a:spcPts val="0"/>
                </a:spcAft>
                <a:buNone/>
              </a:pPr>
              <a:r>
                <a:rPr lang="zh-CN" sz="1100">
                  <a:solidFill>
                    <a:srgbClr val="374151"/>
                  </a:solidFill>
                  <a:latin typeface="Roboto"/>
                  <a:ea typeface="Roboto"/>
                  <a:cs typeface="Roboto"/>
                  <a:sym typeface="Roboto"/>
                </a:rPr>
                <a:t>Personalization and interactive elements can improve user satisfaction and interaction.</a:t>
              </a:r>
              <a:endParaRPr sz="1100">
                <a:solidFill>
                  <a:srgbClr val="374151"/>
                </a:solidFill>
                <a:latin typeface="Roboto"/>
                <a:ea typeface="Roboto"/>
                <a:cs typeface="Roboto"/>
                <a:sym typeface="Roboto"/>
              </a:endParaRPr>
            </a:p>
            <a:p>
              <a:pPr indent="0" lvl="0" marL="0" marR="0" rtl="0" algn="l">
                <a:spcBef>
                  <a:spcPts val="0"/>
                </a:spcBef>
                <a:spcAft>
                  <a:spcPts val="0"/>
                </a:spcAft>
                <a:buNone/>
              </a:pPr>
              <a:r>
                <a:rPr lang="zh-CN" sz="1100">
                  <a:solidFill>
                    <a:srgbClr val="374151"/>
                  </a:solidFill>
                  <a:latin typeface="Roboto"/>
                  <a:ea typeface="Roboto"/>
                  <a:cs typeface="Roboto"/>
                  <a:sym typeface="Roboto"/>
                </a:rPr>
                <a:t>Consistent design elements across the application create a cohesive and professional look.</a:t>
              </a:r>
              <a:endParaRPr sz="1100">
                <a:solidFill>
                  <a:srgbClr val="374151"/>
                </a:solidFill>
                <a:latin typeface="Roboto"/>
                <a:ea typeface="Roboto"/>
                <a:cs typeface="Roboto"/>
                <a:sym typeface="Roboto"/>
              </a:endParaRPr>
            </a:p>
          </p:txBody>
        </p:sp>
        <p:sp>
          <p:nvSpPr>
            <p:cNvPr id="334" name="Google Shape;334;p45"/>
            <p:cNvSpPr txBox="1"/>
            <p:nvPr/>
          </p:nvSpPr>
          <p:spPr>
            <a:xfrm>
              <a:off x="3316274" y="2010639"/>
              <a:ext cx="2585100" cy="276900"/>
            </a:xfrm>
            <a:prstGeom prst="rect">
              <a:avLst/>
            </a:prstGeom>
            <a:solidFill>
              <a:schemeClr val="accent2"/>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zh-CN" sz="1200">
                  <a:solidFill>
                    <a:schemeClr val="lt1"/>
                  </a:solidFill>
                </a:rPr>
                <a:t>Problem in implementing front end 1</a:t>
              </a:r>
              <a:endParaRPr b="1" sz="1200">
                <a:solidFill>
                  <a:schemeClr val="lt1"/>
                </a:solidFill>
              </a:endParaRPr>
            </a:p>
          </p:txBody>
        </p:sp>
      </p:grpSp>
      <p:grpSp>
        <p:nvGrpSpPr>
          <p:cNvPr id="335" name="Google Shape;335;p45"/>
          <p:cNvGrpSpPr/>
          <p:nvPr/>
        </p:nvGrpSpPr>
        <p:grpSpPr>
          <a:xfrm>
            <a:off x="1584000" y="3092493"/>
            <a:ext cx="3247178" cy="1517697"/>
            <a:chOff x="515169" y="2020164"/>
            <a:chExt cx="2585100" cy="1517697"/>
          </a:xfrm>
        </p:grpSpPr>
        <p:sp>
          <p:nvSpPr>
            <p:cNvPr id="336" name="Google Shape;336;p45"/>
            <p:cNvSpPr txBox="1"/>
            <p:nvPr/>
          </p:nvSpPr>
          <p:spPr>
            <a:xfrm>
              <a:off x="515169" y="2337261"/>
              <a:ext cx="2585100" cy="12006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zh-CN" sz="1200">
                  <a:solidFill>
                    <a:srgbClr val="3F3F3F"/>
                  </a:solidFill>
                </a:rPr>
                <a:t>M</a:t>
              </a:r>
              <a:r>
                <a:rPr lang="zh-CN" sz="1200">
                  <a:solidFill>
                    <a:srgbClr val="3F3F3F"/>
                  </a:solidFill>
                </a:rPr>
                <a:t>ake a user friendly website is a </a:t>
              </a:r>
              <a:endParaRPr sz="1200">
                <a:solidFill>
                  <a:srgbClr val="3F3F3F"/>
                </a:solidFill>
              </a:endParaRPr>
            </a:p>
            <a:p>
              <a:pPr indent="0" lvl="0" marL="0" rtl="0" algn="l">
                <a:spcBef>
                  <a:spcPts val="0"/>
                </a:spcBef>
                <a:spcAft>
                  <a:spcPts val="0"/>
                </a:spcAft>
                <a:buNone/>
              </a:pPr>
              <a:r>
                <a:rPr lang="zh-CN" sz="1200">
                  <a:solidFill>
                    <a:srgbClr val="3F3F3F"/>
                  </a:solidFill>
                </a:rPr>
                <a:t>changlleging part for our project. </a:t>
              </a:r>
              <a:endParaRPr sz="1200">
                <a:solidFill>
                  <a:srgbClr val="3F3F3F"/>
                </a:solidFill>
              </a:endParaRPr>
            </a:p>
            <a:p>
              <a:pPr indent="0" lvl="0" marL="0" rtl="0" algn="l">
                <a:spcBef>
                  <a:spcPts val="0"/>
                </a:spcBef>
                <a:spcAft>
                  <a:spcPts val="0"/>
                </a:spcAft>
                <a:buNone/>
              </a:pPr>
              <a:r>
                <a:rPr lang="zh-CN" sz="1200">
                  <a:solidFill>
                    <a:srgbClr val="3F3F3F"/>
                  </a:solidFill>
                </a:rPr>
                <a:t>How to position the component in the right place is also a difficult problem we faced in implementing front end design</a:t>
              </a:r>
              <a:endParaRPr sz="1200">
                <a:solidFill>
                  <a:srgbClr val="3F3F3F"/>
                </a:solidFill>
              </a:endParaRPr>
            </a:p>
            <a:p>
              <a:pPr indent="0" lvl="0" marL="0" rtl="0" algn="l">
                <a:spcBef>
                  <a:spcPts val="0"/>
                </a:spcBef>
                <a:spcAft>
                  <a:spcPts val="0"/>
                </a:spcAft>
                <a:buNone/>
              </a:pPr>
              <a:r>
                <a:t/>
              </a:r>
              <a:endParaRPr sz="1200">
                <a:solidFill>
                  <a:srgbClr val="3F3F3F"/>
                </a:solidFill>
              </a:endParaRPr>
            </a:p>
          </p:txBody>
        </p:sp>
        <p:sp>
          <p:nvSpPr>
            <p:cNvPr id="337" name="Google Shape;337;p45"/>
            <p:cNvSpPr txBox="1"/>
            <p:nvPr/>
          </p:nvSpPr>
          <p:spPr>
            <a:xfrm>
              <a:off x="515169" y="2020164"/>
              <a:ext cx="2585081" cy="276999"/>
            </a:xfrm>
            <a:prstGeom prst="rect">
              <a:avLst/>
            </a:prstGeom>
            <a:solidFill>
              <a:schemeClr val="accent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200">
                  <a:solidFill>
                    <a:schemeClr val="lt1"/>
                  </a:solidFill>
                  <a:latin typeface="Arial"/>
                  <a:ea typeface="Arial"/>
                  <a:cs typeface="Arial"/>
                  <a:sym typeface="Arial"/>
                </a:rPr>
                <a:t>Problem in implementing front end</a:t>
              </a:r>
              <a:r>
                <a:rPr b="1" lang="zh-CN" sz="1200">
                  <a:solidFill>
                    <a:schemeClr val="lt1"/>
                  </a:solidFill>
                </a:rPr>
                <a:t> 2</a:t>
              </a:r>
              <a:endParaRPr b="1" sz="1200">
                <a:solidFill>
                  <a:schemeClr val="lt1"/>
                </a:solidFill>
                <a:latin typeface="Arial"/>
                <a:ea typeface="Arial"/>
                <a:cs typeface="Arial"/>
                <a:sym typeface="Arial"/>
              </a:endParaRPr>
            </a:p>
          </p:txBody>
        </p:sp>
      </p:grpSp>
      <p:grpSp>
        <p:nvGrpSpPr>
          <p:cNvPr id="338" name="Google Shape;338;p45"/>
          <p:cNvGrpSpPr/>
          <p:nvPr/>
        </p:nvGrpSpPr>
        <p:grpSpPr>
          <a:xfrm>
            <a:off x="5342416" y="3092493"/>
            <a:ext cx="3549962" cy="1425297"/>
            <a:chOff x="3316273" y="2010639"/>
            <a:chExt cx="2752500" cy="1425297"/>
          </a:xfrm>
        </p:grpSpPr>
        <p:sp>
          <p:nvSpPr>
            <p:cNvPr id="339" name="Google Shape;339;p45"/>
            <p:cNvSpPr txBox="1"/>
            <p:nvPr/>
          </p:nvSpPr>
          <p:spPr>
            <a:xfrm>
              <a:off x="3316273" y="2327736"/>
              <a:ext cx="27525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100">
                  <a:solidFill>
                    <a:srgbClr val="3F3F3F"/>
                  </a:solidFill>
                </a:rPr>
                <a:t>Best pratice is essential to implement successful test.</a:t>
              </a:r>
              <a:endParaRPr sz="1100">
                <a:solidFill>
                  <a:srgbClr val="3F3F3F"/>
                </a:solidFill>
              </a:endParaRPr>
            </a:p>
            <a:p>
              <a:pPr indent="0" lvl="0" marL="0" marR="0" rtl="0" algn="l">
                <a:spcBef>
                  <a:spcPts val="0"/>
                </a:spcBef>
                <a:spcAft>
                  <a:spcPts val="0"/>
                </a:spcAft>
                <a:buNone/>
              </a:pPr>
              <a:r>
                <a:t/>
              </a:r>
              <a:endParaRPr sz="1100">
                <a:solidFill>
                  <a:srgbClr val="3F3F3F"/>
                </a:solidFill>
              </a:endParaRPr>
            </a:p>
            <a:p>
              <a:pPr indent="0" lvl="0" marL="0" marR="0" rtl="0" algn="l">
                <a:spcBef>
                  <a:spcPts val="0"/>
                </a:spcBef>
                <a:spcAft>
                  <a:spcPts val="0"/>
                </a:spcAft>
                <a:buNone/>
              </a:pPr>
              <a:r>
                <a:rPr lang="zh-CN" sz="1100">
                  <a:solidFill>
                    <a:srgbClr val="3F3F3F"/>
                  </a:solidFill>
                </a:rPr>
                <a:t>To catch windows in navbar, we can either use hooks or directly touch the screen(getElementById).</a:t>
              </a:r>
              <a:endParaRPr sz="1100">
                <a:solidFill>
                  <a:srgbClr val="3F3F3F"/>
                </a:solidFill>
              </a:endParaRPr>
            </a:p>
            <a:p>
              <a:pPr indent="0" lvl="0" marL="0" marR="0" rtl="0" algn="l">
                <a:spcBef>
                  <a:spcPts val="0"/>
                </a:spcBef>
                <a:spcAft>
                  <a:spcPts val="0"/>
                </a:spcAft>
                <a:buNone/>
              </a:pPr>
              <a:r>
                <a:rPr lang="zh-CN" sz="1100">
                  <a:solidFill>
                    <a:srgbClr val="3F3F3F"/>
                  </a:solidFill>
                </a:rPr>
                <a:t>However, </a:t>
              </a:r>
              <a:r>
                <a:rPr b="1" lang="zh-CN" sz="1100">
                  <a:solidFill>
                    <a:srgbClr val="3F3F3F"/>
                  </a:solidFill>
                </a:rPr>
                <a:t>jest</a:t>
              </a:r>
              <a:r>
                <a:rPr lang="zh-CN" sz="1100">
                  <a:solidFill>
                    <a:srgbClr val="3F3F3F"/>
                  </a:solidFill>
                </a:rPr>
                <a:t> don’t support </a:t>
              </a:r>
              <a:r>
                <a:rPr b="1" lang="zh-CN" sz="1100">
                  <a:solidFill>
                    <a:srgbClr val="3F3F3F"/>
                  </a:solidFill>
                </a:rPr>
                <a:t>screen interactive simulation.</a:t>
              </a:r>
              <a:endParaRPr b="1" sz="1100">
                <a:solidFill>
                  <a:srgbClr val="3F3F3F"/>
                </a:solidFill>
              </a:endParaRPr>
            </a:p>
          </p:txBody>
        </p:sp>
        <p:sp>
          <p:nvSpPr>
            <p:cNvPr id="340" name="Google Shape;340;p45"/>
            <p:cNvSpPr txBox="1"/>
            <p:nvPr/>
          </p:nvSpPr>
          <p:spPr>
            <a:xfrm>
              <a:off x="3316274" y="2010639"/>
              <a:ext cx="2585081" cy="276999"/>
            </a:xfrm>
            <a:prstGeom prst="rect">
              <a:avLst/>
            </a:prstGeom>
            <a:solidFill>
              <a:schemeClr val="accent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200">
                  <a:solidFill>
                    <a:schemeClr val="lt1"/>
                  </a:solidFill>
                </a:rPr>
                <a:t>Unit</a:t>
              </a:r>
              <a:r>
                <a:rPr b="1" lang="zh-CN" sz="1200">
                  <a:solidFill>
                    <a:schemeClr val="lt1"/>
                  </a:solidFill>
                  <a:latin typeface="Arial"/>
                  <a:ea typeface="Arial"/>
                  <a:cs typeface="Arial"/>
                  <a:sym typeface="Arial"/>
                </a:rPr>
                <a:t> tests and Integration test</a:t>
              </a:r>
              <a:endParaRPr b="1" sz="1200">
                <a:solidFill>
                  <a:schemeClr val="lt1"/>
                </a:solidFill>
                <a:latin typeface="Arial"/>
                <a:ea typeface="Arial"/>
                <a:cs typeface="Arial"/>
                <a:sym typeface="Arial"/>
              </a:endParaRPr>
            </a:p>
          </p:txBody>
        </p:sp>
      </p:grpSp>
      <p:sp>
        <p:nvSpPr>
          <p:cNvPr id="341" name="Google Shape;341;p45"/>
          <p:cNvSpPr txBox="1"/>
          <p:nvPr/>
        </p:nvSpPr>
        <p:spPr>
          <a:xfrm>
            <a:off x="1619672" y="699542"/>
            <a:ext cx="7524328" cy="2634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rPr lang="zh-CN" sz="1200">
                <a:solidFill>
                  <a:schemeClr val="dk1"/>
                </a:solidFill>
                <a:latin typeface="Arial"/>
                <a:ea typeface="Arial"/>
                <a:cs typeface="Arial"/>
                <a:sym typeface="Arial"/>
              </a:rPr>
              <a:t>Failures we have experienced</a:t>
            </a:r>
            <a:endParaRPr sz="1200">
              <a:solidFill>
                <a:schemeClr val="dk1"/>
              </a:solidFill>
              <a:latin typeface="Arial"/>
              <a:ea typeface="Arial"/>
              <a:cs typeface="Arial"/>
              <a:sym typeface="Arial"/>
            </a:endParaRPr>
          </a:p>
        </p:txBody>
      </p:sp>
      <p:sp>
        <p:nvSpPr>
          <p:cNvPr id="342" name="Google Shape;342;p45"/>
          <p:cNvSpPr txBox="1"/>
          <p:nvPr/>
        </p:nvSpPr>
        <p:spPr>
          <a:xfrm>
            <a:off x="1584000" y="1670330"/>
            <a:ext cx="3333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343" name="Google Shape;343;p45"/>
          <p:cNvSpPr txBox="1"/>
          <p:nvPr/>
        </p:nvSpPr>
        <p:spPr>
          <a:xfrm>
            <a:off x="1583989" y="1669256"/>
            <a:ext cx="33339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200">
                <a:solidFill>
                  <a:srgbClr val="374151"/>
                </a:solidFill>
                <a:latin typeface="Roboto"/>
                <a:ea typeface="Roboto"/>
                <a:cs typeface="Roboto"/>
                <a:sym typeface="Roboto"/>
              </a:rPr>
              <a:t>Encapsulation and Modularization: ChatGPTManager made the code more modular and maintainable. </a:t>
            </a:r>
            <a:endParaRPr sz="1200">
              <a:solidFill>
                <a:srgbClr val="374151"/>
              </a:solidFill>
              <a:latin typeface="Roboto"/>
              <a:ea typeface="Roboto"/>
              <a:cs typeface="Roboto"/>
              <a:sym typeface="Roboto"/>
            </a:endParaRPr>
          </a:p>
          <a:p>
            <a:pPr indent="0" lvl="0" marL="0" marR="0" rtl="0" algn="l">
              <a:spcBef>
                <a:spcPts val="0"/>
              </a:spcBef>
              <a:spcAft>
                <a:spcPts val="0"/>
              </a:spcAft>
              <a:buNone/>
            </a:pPr>
            <a:r>
              <a:rPr lang="zh-CN" sz="1200">
                <a:solidFill>
                  <a:srgbClr val="374151"/>
                </a:solidFill>
                <a:latin typeface="Roboto"/>
                <a:ea typeface="Roboto"/>
                <a:cs typeface="Roboto"/>
                <a:sym typeface="Roboto"/>
              </a:rPr>
              <a:t>RESTful API Interface: By defining POST and GET routes, </a:t>
            </a:r>
            <a:r>
              <a:rPr lang="zh-CN" sz="1200">
                <a:solidFill>
                  <a:srgbClr val="374151"/>
                </a:solidFill>
                <a:latin typeface="Roboto"/>
                <a:ea typeface="Roboto"/>
                <a:cs typeface="Roboto"/>
                <a:sym typeface="Roboto"/>
              </a:rPr>
              <a:t>we </a:t>
            </a:r>
            <a:r>
              <a:rPr lang="zh-CN" sz="1200">
                <a:solidFill>
                  <a:srgbClr val="374151"/>
                </a:solidFill>
                <a:latin typeface="Roboto"/>
                <a:ea typeface="Roboto"/>
                <a:cs typeface="Roboto"/>
                <a:sym typeface="Roboto"/>
              </a:rPr>
              <a:t>enables the frontend to easily communicate with the backend to retrieve and send data.</a:t>
            </a:r>
            <a:endParaRPr sz="1200">
              <a:solidFill>
                <a:srgbClr val="37415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0" y="25735"/>
            <a:ext cx="9144000" cy="77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zh-CN"/>
              <a:t> </a:t>
            </a:r>
            <a:r>
              <a:rPr lang="zh-CN">
                <a:solidFill>
                  <a:schemeClr val="accent1"/>
                </a:solidFill>
              </a:rPr>
              <a:t>Changed</a:t>
            </a:r>
            <a:r>
              <a:rPr lang="zh-CN"/>
              <a:t> Path and </a:t>
            </a:r>
            <a:r>
              <a:rPr lang="zh-CN">
                <a:solidFill>
                  <a:schemeClr val="accent1"/>
                </a:solidFill>
              </a:rPr>
              <a:t>Dynamics</a:t>
            </a:r>
            <a:endParaRPr/>
          </a:p>
        </p:txBody>
      </p:sp>
      <p:sp>
        <p:nvSpPr>
          <p:cNvPr id="349" name="Google Shape;349;p46"/>
          <p:cNvSpPr/>
          <p:nvPr/>
        </p:nvSpPr>
        <p:spPr>
          <a:xfrm>
            <a:off x="477012" y="1276298"/>
            <a:ext cx="609300" cy="609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 name="Google Shape;350;p46"/>
          <p:cNvSpPr/>
          <p:nvPr/>
        </p:nvSpPr>
        <p:spPr>
          <a:xfrm>
            <a:off x="609949" y="1407837"/>
            <a:ext cx="344904" cy="347712"/>
          </a:xfrm>
          <a:custGeom>
            <a:rect b="b" l="l" r="r" t="t"/>
            <a:pathLst>
              <a:path extrusionOk="0" h="3234532" w="320841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351" name="Google Shape;351;p46"/>
          <p:cNvGrpSpPr/>
          <p:nvPr/>
        </p:nvGrpSpPr>
        <p:grpSpPr>
          <a:xfrm>
            <a:off x="1318450" y="1144631"/>
            <a:ext cx="4499176" cy="2035984"/>
            <a:chOff x="1472558" y="998559"/>
            <a:chExt cx="2766000" cy="941844"/>
          </a:xfrm>
        </p:grpSpPr>
        <p:sp>
          <p:nvSpPr>
            <p:cNvPr id="352" name="Google Shape;352;p46"/>
            <p:cNvSpPr txBox="1"/>
            <p:nvPr/>
          </p:nvSpPr>
          <p:spPr>
            <a:xfrm>
              <a:off x="1472558" y="1257003"/>
              <a:ext cx="2766000" cy="683400"/>
            </a:xfrm>
            <a:prstGeom prst="rect">
              <a:avLst/>
            </a:prstGeom>
            <a:noFill/>
            <a:ln>
              <a:noFill/>
            </a:ln>
          </p:spPr>
          <p:txBody>
            <a:bodyPr anchorCtr="0" anchor="t" bIns="45700" lIns="91425" spcFirstLastPara="1" rIns="91425" wrap="square" tIns="45700">
              <a:spAutoFit/>
            </a:bodyPr>
            <a:lstStyle/>
            <a:p>
              <a:pPr indent="-323850" lvl="0" marL="457200" marR="0" rtl="0" algn="l">
                <a:spcBef>
                  <a:spcPts val="0"/>
                </a:spcBef>
                <a:spcAft>
                  <a:spcPts val="0"/>
                </a:spcAft>
                <a:buSzPts val="1500"/>
                <a:buAutoNum type="arabicPeriod"/>
              </a:pPr>
              <a:r>
                <a:rPr lang="zh-CN" sz="1500">
                  <a:solidFill>
                    <a:srgbClr val="3F3F3F"/>
                  </a:solidFill>
                </a:rPr>
                <a:t>We successfully complete </a:t>
              </a:r>
              <a:r>
                <a:rPr lang="zh-CN" sz="1500">
                  <a:solidFill>
                    <a:srgbClr val="FF0000"/>
                  </a:solidFill>
                </a:rPr>
                <a:t>instant interaction</a:t>
              </a:r>
              <a:r>
                <a:rPr lang="zh-CN" sz="1500">
                  <a:solidFill>
                    <a:srgbClr val="3F3F3F"/>
                  </a:solidFill>
                </a:rPr>
                <a:t> with </a:t>
              </a:r>
              <a:r>
                <a:rPr b="1" lang="zh-CN" sz="1500">
                  <a:solidFill>
                    <a:srgbClr val="3F3F3F"/>
                  </a:solidFill>
                </a:rPr>
                <a:t>ChatGPT;</a:t>
              </a:r>
              <a:endParaRPr b="1" sz="1500">
                <a:solidFill>
                  <a:srgbClr val="3F3F3F"/>
                </a:solidFill>
              </a:endParaRPr>
            </a:p>
            <a:p>
              <a:pPr indent="-323850" lvl="0" marL="457200" marR="0" rtl="0" algn="l">
                <a:spcBef>
                  <a:spcPts val="0"/>
                </a:spcBef>
                <a:spcAft>
                  <a:spcPts val="0"/>
                </a:spcAft>
                <a:buClr>
                  <a:srgbClr val="3F3F3F"/>
                </a:buClr>
                <a:buSzPts val="1500"/>
                <a:buAutoNum type="arabicPeriod"/>
              </a:pPr>
              <a:r>
                <a:rPr lang="zh-CN" sz="1500">
                  <a:solidFill>
                    <a:srgbClr val="3F3F3F"/>
                  </a:solidFill>
                </a:rPr>
                <a:t>We beatufied the primary </a:t>
              </a:r>
              <a:r>
                <a:rPr b="1" lang="zh-CN" sz="1500">
                  <a:solidFill>
                    <a:srgbClr val="3F3F3F"/>
                  </a:solidFill>
                </a:rPr>
                <a:t>UI </a:t>
              </a:r>
              <a:r>
                <a:rPr lang="zh-CN" sz="1500">
                  <a:solidFill>
                    <a:srgbClr val="3F3F3F"/>
                  </a:solidFill>
                </a:rPr>
                <a:t>and adjusted </a:t>
              </a:r>
              <a:r>
                <a:rPr lang="zh-CN" sz="1500">
                  <a:solidFill>
                    <a:srgbClr val="FF0000"/>
                  </a:solidFill>
                </a:rPr>
                <a:t>Chatroom window, </a:t>
              </a:r>
              <a:r>
                <a:rPr lang="zh-CN" sz="1500">
                  <a:solidFill>
                    <a:schemeClr val="dk1"/>
                  </a:solidFill>
                </a:rPr>
                <a:t>and</a:t>
              </a:r>
              <a:r>
                <a:rPr lang="zh-CN" sz="1500">
                  <a:solidFill>
                    <a:srgbClr val="FF0000"/>
                  </a:solidFill>
                </a:rPr>
                <a:t> ChatGPT window</a:t>
              </a:r>
              <a:r>
                <a:rPr lang="zh-CN" sz="1500">
                  <a:solidFill>
                    <a:srgbClr val="3F3F3F"/>
                  </a:solidFill>
                </a:rPr>
                <a:t>;</a:t>
              </a:r>
              <a:endParaRPr sz="1500">
                <a:solidFill>
                  <a:srgbClr val="3F3F3F"/>
                </a:solidFill>
              </a:endParaRPr>
            </a:p>
            <a:p>
              <a:pPr indent="-323850" lvl="0" marL="457200" marR="0" rtl="0" algn="l">
                <a:spcBef>
                  <a:spcPts val="0"/>
                </a:spcBef>
                <a:spcAft>
                  <a:spcPts val="0"/>
                </a:spcAft>
                <a:buClr>
                  <a:srgbClr val="3F3F3F"/>
                </a:buClr>
                <a:buSzPts val="1500"/>
                <a:buAutoNum type="arabicPeriod"/>
              </a:pPr>
              <a:r>
                <a:rPr lang="zh-CN" sz="1500">
                  <a:solidFill>
                    <a:srgbClr val="3F3F3F"/>
                  </a:solidFill>
                </a:rPr>
                <a:t>We implemented </a:t>
              </a:r>
              <a:r>
                <a:rPr lang="zh-CN" sz="1500">
                  <a:solidFill>
                    <a:srgbClr val="FF0000"/>
                  </a:solidFill>
                </a:rPr>
                <a:t>Login Screen</a:t>
              </a:r>
              <a:r>
                <a:rPr lang="zh-CN" sz="1500">
                  <a:solidFill>
                    <a:srgbClr val="3F3F3F"/>
                  </a:solidFill>
                </a:rPr>
                <a:t>, </a:t>
              </a:r>
              <a:r>
                <a:rPr lang="zh-CN" sz="1500">
                  <a:solidFill>
                    <a:srgbClr val="FF0000"/>
                  </a:solidFill>
                </a:rPr>
                <a:t>NavBar</a:t>
              </a:r>
              <a:r>
                <a:rPr lang="zh-CN" sz="1500">
                  <a:solidFill>
                    <a:srgbClr val="3F3F3F"/>
                  </a:solidFill>
                </a:rPr>
                <a:t>;</a:t>
              </a:r>
              <a:endParaRPr sz="1500">
                <a:solidFill>
                  <a:srgbClr val="3F3F3F"/>
                </a:solidFill>
              </a:endParaRPr>
            </a:p>
            <a:p>
              <a:pPr indent="-323850" lvl="0" marL="457200" marR="0" rtl="0" algn="l">
                <a:spcBef>
                  <a:spcPts val="0"/>
                </a:spcBef>
                <a:spcAft>
                  <a:spcPts val="0"/>
                </a:spcAft>
                <a:buClr>
                  <a:srgbClr val="3F3F3F"/>
                </a:buClr>
                <a:buSzPts val="1500"/>
                <a:buAutoNum type="arabicPeriod"/>
              </a:pPr>
              <a:r>
                <a:rPr lang="zh-CN" sz="1500">
                  <a:solidFill>
                    <a:srgbClr val="3F3F3F"/>
                  </a:solidFill>
                </a:rPr>
                <a:t>We integrated appropriate </a:t>
              </a:r>
              <a:r>
                <a:rPr lang="zh-CN" sz="1500">
                  <a:solidFill>
                    <a:srgbClr val="FF0000"/>
                  </a:solidFill>
                </a:rPr>
                <a:t>tests</a:t>
              </a:r>
              <a:r>
                <a:rPr lang="zh-CN" sz="1500">
                  <a:solidFill>
                    <a:srgbClr val="3F3F3F"/>
                  </a:solidFill>
                </a:rPr>
                <a:t>.</a:t>
              </a:r>
              <a:endParaRPr sz="1500">
                <a:solidFill>
                  <a:srgbClr val="3F3F3F"/>
                </a:solidFill>
              </a:endParaRPr>
            </a:p>
          </p:txBody>
        </p:sp>
        <p:sp>
          <p:nvSpPr>
            <p:cNvPr id="353" name="Google Shape;353;p46"/>
            <p:cNvSpPr txBox="1"/>
            <p:nvPr/>
          </p:nvSpPr>
          <p:spPr>
            <a:xfrm>
              <a:off x="1472558" y="998559"/>
              <a:ext cx="2766000" cy="15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600">
                  <a:solidFill>
                    <a:srgbClr val="3F3F3F"/>
                  </a:solidFill>
                </a:rPr>
                <a:t>Target Achieved</a:t>
              </a:r>
              <a:endParaRPr b="1" sz="1600">
                <a:solidFill>
                  <a:srgbClr val="3F3F3F"/>
                </a:solidFill>
                <a:latin typeface="Arial"/>
                <a:ea typeface="Arial"/>
                <a:cs typeface="Arial"/>
                <a:sym typeface="Arial"/>
              </a:endParaRPr>
            </a:p>
          </p:txBody>
        </p:sp>
      </p:grpSp>
      <p:pic>
        <p:nvPicPr>
          <p:cNvPr id="354" name="Google Shape;354;p46"/>
          <p:cNvPicPr preferRelativeResize="0"/>
          <p:nvPr/>
        </p:nvPicPr>
        <p:blipFill>
          <a:blip r:embed="rId3">
            <a:alphaModFix/>
          </a:blip>
          <a:stretch>
            <a:fillRect/>
          </a:stretch>
        </p:blipFill>
        <p:spPr>
          <a:xfrm>
            <a:off x="6365606" y="957957"/>
            <a:ext cx="1095075" cy="1095075"/>
          </a:xfrm>
          <a:prstGeom prst="rect">
            <a:avLst/>
          </a:prstGeom>
          <a:noFill/>
          <a:ln>
            <a:noFill/>
          </a:ln>
        </p:spPr>
      </p:pic>
      <p:sp>
        <p:nvSpPr>
          <p:cNvPr id="355" name="Google Shape;355;p46"/>
          <p:cNvSpPr/>
          <p:nvPr/>
        </p:nvSpPr>
        <p:spPr>
          <a:xfrm>
            <a:off x="472376" y="3448202"/>
            <a:ext cx="609300" cy="6093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 name="Google Shape;356;p46"/>
          <p:cNvSpPr/>
          <p:nvPr/>
        </p:nvSpPr>
        <p:spPr>
          <a:xfrm rot="2700000">
            <a:off x="663497" y="3544316"/>
            <a:ext cx="228873" cy="410327"/>
          </a:xfrm>
          <a:custGeom>
            <a:rect b="b" l="l" r="r" t="t"/>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7" name="Google Shape;357;p46"/>
          <p:cNvGrpSpPr/>
          <p:nvPr/>
        </p:nvGrpSpPr>
        <p:grpSpPr>
          <a:xfrm>
            <a:off x="1312100" y="3392758"/>
            <a:ext cx="4694646" cy="1579042"/>
            <a:chOff x="1472550" y="998559"/>
            <a:chExt cx="4588200" cy="1579042"/>
          </a:xfrm>
        </p:grpSpPr>
        <p:sp>
          <p:nvSpPr>
            <p:cNvPr id="358" name="Google Shape;358;p46"/>
            <p:cNvSpPr txBox="1"/>
            <p:nvPr/>
          </p:nvSpPr>
          <p:spPr>
            <a:xfrm>
              <a:off x="1472550" y="1561801"/>
              <a:ext cx="4588200" cy="1015800"/>
            </a:xfrm>
            <a:prstGeom prst="rect">
              <a:avLst/>
            </a:prstGeom>
            <a:noFill/>
            <a:ln>
              <a:noFill/>
            </a:ln>
          </p:spPr>
          <p:txBody>
            <a:bodyPr anchorCtr="0" anchor="t" bIns="45700" lIns="91425" spcFirstLastPara="1" rIns="91425" wrap="square" tIns="45700">
              <a:spAutoFit/>
            </a:bodyPr>
            <a:lstStyle/>
            <a:p>
              <a:pPr indent="-323850" lvl="0" marL="457200" marR="0" rtl="0" algn="l">
                <a:spcBef>
                  <a:spcPts val="0"/>
                </a:spcBef>
                <a:spcAft>
                  <a:spcPts val="0"/>
                </a:spcAft>
                <a:buClr>
                  <a:srgbClr val="3F3F3F"/>
                </a:buClr>
                <a:buSzPts val="1500"/>
                <a:buFont typeface="Arial"/>
                <a:buAutoNum type="arabicPeriod"/>
              </a:pPr>
              <a:r>
                <a:rPr lang="zh-CN" sz="1500">
                  <a:solidFill>
                    <a:srgbClr val="3F3F3F"/>
                  </a:solidFill>
                </a:rPr>
                <a:t>Cache </a:t>
              </a:r>
              <a:r>
                <a:rPr lang="zh-CN" sz="1500">
                  <a:solidFill>
                    <a:srgbClr val="3F3F3F"/>
                  </a:solidFill>
                </a:rPr>
                <a:t>interactive messages and improve user experience;</a:t>
              </a:r>
              <a:endParaRPr sz="1500">
                <a:solidFill>
                  <a:srgbClr val="3F3F3F"/>
                </a:solidFill>
              </a:endParaRPr>
            </a:p>
            <a:p>
              <a:pPr indent="-323850" lvl="0" marL="457200" marR="0" rtl="0" algn="l">
                <a:spcBef>
                  <a:spcPts val="0"/>
                </a:spcBef>
                <a:spcAft>
                  <a:spcPts val="0"/>
                </a:spcAft>
                <a:buClr>
                  <a:srgbClr val="3F3F3F"/>
                </a:buClr>
                <a:buSzPts val="1500"/>
                <a:buAutoNum type="arabicPeriod"/>
              </a:pPr>
              <a:r>
                <a:rPr lang="zh-CN" sz="1500">
                  <a:solidFill>
                    <a:srgbClr val="3F3F3F"/>
                  </a:solidFill>
                </a:rPr>
                <a:t>Best pratice of implementation;</a:t>
              </a:r>
              <a:endParaRPr sz="1500">
                <a:solidFill>
                  <a:srgbClr val="3F3F3F"/>
                </a:solidFill>
              </a:endParaRPr>
            </a:p>
            <a:p>
              <a:pPr indent="-323850" lvl="0" marL="457200" marR="0" rtl="0" algn="l">
                <a:spcBef>
                  <a:spcPts val="0"/>
                </a:spcBef>
                <a:spcAft>
                  <a:spcPts val="0"/>
                </a:spcAft>
                <a:buClr>
                  <a:srgbClr val="3F3F3F"/>
                </a:buClr>
                <a:buSzPts val="1500"/>
                <a:buAutoNum type="arabicPeriod"/>
              </a:pPr>
              <a:r>
                <a:rPr lang="zh-CN" sz="1500">
                  <a:solidFill>
                    <a:srgbClr val="3F3F3F"/>
                  </a:solidFill>
                </a:rPr>
                <a:t>More test cases are needed.</a:t>
              </a:r>
              <a:endParaRPr sz="1500">
                <a:solidFill>
                  <a:srgbClr val="3F3F3F"/>
                </a:solidFill>
              </a:endParaRPr>
            </a:p>
          </p:txBody>
        </p:sp>
        <p:sp>
          <p:nvSpPr>
            <p:cNvPr id="359" name="Google Shape;359;p46"/>
            <p:cNvSpPr txBox="1"/>
            <p:nvPr/>
          </p:nvSpPr>
          <p:spPr>
            <a:xfrm>
              <a:off x="1472558" y="998559"/>
              <a:ext cx="2766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1600">
                  <a:solidFill>
                    <a:srgbClr val="3F3F3F"/>
                  </a:solidFill>
                </a:rPr>
                <a:t>Upcoming improvement</a:t>
              </a:r>
              <a:endParaRPr b="1" sz="1600">
                <a:solidFill>
                  <a:srgbClr val="3F3F3F"/>
                </a:solidFill>
                <a:latin typeface="Arial"/>
                <a:ea typeface="Arial"/>
                <a:cs typeface="Arial"/>
                <a:sym typeface="Arial"/>
              </a:endParaRPr>
            </a:p>
          </p:txBody>
        </p:sp>
      </p:grpSp>
      <p:pic>
        <p:nvPicPr>
          <p:cNvPr id="360" name="Google Shape;360;p46"/>
          <p:cNvPicPr preferRelativeResize="0"/>
          <p:nvPr/>
        </p:nvPicPr>
        <p:blipFill>
          <a:blip r:embed="rId4">
            <a:alphaModFix/>
          </a:blip>
          <a:stretch>
            <a:fillRect/>
          </a:stretch>
        </p:blipFill>
        <p:spPr>
          <a:xfrm>
            <a:off x="6509440" y="3525022"/>
            <a:ext cx="807400" cy="852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type="title"/>
          </p:nvPr>
        </p:nvSpPr>
        <p:spPr>
          <a:xfrm>
            <a:off x="1043608" y="2924944"/>
            <a:ext cx="7056784" cy="53330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3600"/>
              <a:buFont typeface="Arial"/>
              <a:buNone/>
            </a:pPr>
            <a:r>
              <a:rPr lang="zh-CN">
                <a:latin typeface="Arial"/>
                <a:ea typeface="Arial"/>
                <a:cs typeface="Arial"/>
                <a:sym typeface="Arial"/>
              </a:rPr>
              <a:t>Thank you</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2"/>
          <p:cNvSpPr txBox="1"/>
          <p:nvPr>
            <p:ph type="title"/>
          </p:nvPr>
        </p:nvSpPr>
        <p:spPr>
          <a:xfrm>
            <a:off x="21284" y="101185"/>
            <a:ext cx="7560000" cy="77653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zh-CN"/>
              <a:t> Our </a:t>
            </a:r>
            <a:r>
              <a:rPr lang="zh-CN">
                <a:solidFill>
                  <a:schemeClr val="accent1"/>
                </a:solidFill>
              </a:rPr>
              <a:t>Team</a:t>
            </a:r>
            <a:r>
              <a:rPr lang="zh-CN"/>
              <a:t> Layout</a:t>
            </a:r>
            <a:endParaRPr/>
          </a:p>
        </p:txBody>
      </p:sp>
      <p:grpSp>
        <p:nvGrpSpPr>
          <p:cNvPr id="170" name="Google Shape;170;p32"/>
          <p:cNvGrpSpPr/>
          <p:nvPr/>
        </p:nvGrpSpPr>
        <p:grpSpPr>
          <a:xfrm>
            <a:off x="3419872" y="1277259"/>
            <a:ext cx="538036" cy="538036"/>
            <a:chOff x="4298598" y="1406129"/>
            <a:chExt cx="538036" cy="538036"/>
          </a:xfrm>
        </p:grpSpPr>
        <p:sp>
          <p:nvSpPr>
            <p:cNvPr id="171" name="Google Shape;171;p32"/>
            <p:cNvSpPr/>
            <p:nvPr/>
          </p:nvSpPr>
          <p:spPr>
            <a:xfrm>
              <a:off x="4298598" y="1406129"/>
              <a:ext cx="538036" cy="538036"/>
            </a:xfrm>
            <a:prstGeom prst="ellipse">
              <a:avLst/>
            </a:prstGeom>
            <a:gradFill>
              <a:gsLst>
                <a:gs pos="0">
                  <a:srgbClr val="DDDDDD"/>
                </a:gs>
                <a:gs pos="100000">
                  <a:schemeClr val="lt1"/>
                </a:gs>
              </a:gsLst>
              <a:lin ang="0" scaled="0"/>
            </a:gradFill>
            <a:ln cap="flat" cmpd="sng" w="317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sp>
          <p:nvSpPr>
            <p:cNvPr id="172" name="Google Shape;172;p32"/>
            <p:cNvSpPr txBox="1"/>
            <p:nvPr/>
          </p:nvSpPr>
          <p:spPr>
            <a:xfrm>
              <a:off x="4387596" y="1490481"/>
              <a:ext cx="360040"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zh-CN" sz="1800">
                  <a:solidFill>
                    <a:schemeClr val="dk1"/>
                  </a:solidFill>
                  <a:latin typeface="Arial"/>
                  <a:ea typeface="Arial"/>
                  <a:cs typeface="Arial"/>
                  <a:sym typeface="Arial"/>
                </a:rPr>
                <a:t>1</a:t>
              </a:r>
              <a:endParaRPr b="1" sz="1800">
                <a:solidFill>
                  <a:schemeClr val="dk1"/>
                </a:solidFill>
                <a:latin typeface="Arial"/>
                <a:ea typeface="Arial"/>
                <a:cs typeface="Arial"/>
                <a:sym typeface="Arial"/>
              </a:endParaRPr>
            </a:p>
          </p:txBody>
        </p:sp>
      </p:grpSp>
      <p:grpSp>
        <p:nvGrpSpPr>
          <p:cNvPr id="173" name="Google Shape;173;p32"/>
          <p:cNvGrpSpPr/>
          <p:nvPr/>
        </p:nvGrpSpPr>
        <p:grpSpPr>
          <a:xfrm>
            <a:off x="3419872" y="2186236"/>
            <a:ext cx="538036" cy="538036"/>
            <a:chOff x="4298598" y="2241725"/>
            <a:chExt cx="538036" cy="538036"/>
          </a:xfrm>
        </p:grpSpPr>
        <p:sp>
          <p:nvSpPr>
            <p:cNvPr id="174" name="Google Shape;174;p32"/>
            <p:cNvSpPr/>
            <p:nvPr/>
          </p:nvSpPr>
          <p:spPr>
            <a:xfrm>
              <a:off x="4298598" y="2241725"/>
              <a:ext cx="538036" cy="538036"/>
            </a:xfrm>
            <a:prstGeom prst="ellipse">
              <a:avLst/>
            </a:prstGeom>
            <a:gradFill>
              <a:gsLst>
                <a:gs pos="0">
                  <a:srgbClr val="DDDDDD"/>
                </a:gs>
                <a:gs pos="100000">
                  <a:schemeClr val="lt1"/>
                </a:gs>
              </a:gsLst>
              <a:lin ang="0" scaled="0"/>
            </a:gradFill>
            <a:ln cap="flat" cmpd="sng" w="317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sp>
          <p:nvSpPr>
            <p:cNvPr id="175" name="Google Shape;175;p32"/>
            <p:cNvSpPr txBox="1"/>
            <p:nvPr/>
          </p:nvSpPr>
          <p:spPr>
            <a:xfrm>
              <a:off x="4387596" y="2326077"/>
              <a:ext cx="360040"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zh-CN" sz="1800">
                  <a:solidFill>
                    <a:schemeClr val="dk1"/>
                  </a:solidFill>
                  <a:latin typeface="Arial"/>
                  <a:ea typeface="Arial"/>
                  <a:cs typeface="Arial"/>
                  <a:sym typeface="Arial"/>
                </a:rPr>
                <a:t>2</a:t>
              </a:r>
              <a:endParaRPr b="1" sz="1800">
                <a:solidFill>
                  <a:schemeClr val="dk1"/>
                </a:solidFill>
                <a:latin typeface="Arial"/>
                <a:ea typeface="Arial"/>
                <a:cs typeface="Arial"/>
                <a:sym typeface="Arial"/>
              </a:endParaRPr>
            </a:p>
          </p:txBody>
        </p:sp>
      </p:grpSp>
      <p:grpSp>
        <p:nvGrpSpPr>
          <p:cNvPr id="176" name="Google Shape;176;p32"/>
          <p:cNvGrpSpPr/>
          <p:nvPr/>
        </p:nvGrpSpPr>
        <p:grpSpPr>
          <a:xfrm>
            <a:off x="3419872" y="3095213"/>
            <a:ext cx="538036" cy="538036"/>
            <a:chOff x="4298598" y="3049560"/>
            <a:chExt cx="538036" cy="538036"/>
          </a:xfrm>
        </p:grpSpPr>
        <p:sp>
          <p:nvSpPr>
            <p:cNvPr id="177" name="Google Shape;177;p32"/>
            <p:cNvSpPr/>
            <p:nvPr/>
          </p:nvSpPr>
          <p:spPr>
            <a:xfrm>
              <a:off x="4298598" y="3049560"/>
              <a:ext cx="538036" cy="538036"/>
            </a:xfrm>
            <a:prstGeom prst="ellipse">
              <a:avLst/>
            </a:prstGeom>
            <a:gradFill>
              <a:gsLst>
                <a:gs pos="0">
                  <a:srgbClr val="DDDDDD"/>
                </a:gs>
                <a:gs pos="100000">
                  <a:schemeClr val="lt1"/>
                </a:gs>
              </a:gsLst>
              <a:lin ang="0" scaled="0"/>
            </a:gradFill>
            <a:ln cap="flat" cmpd="sng" w="317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sp>
          <p:nvSpPr>
            <p:cNvPr id="178" name="Google Shape;178;p32"/>
            <p:cNvSpPr txBox="1"/>
            <p:nvPr/>
          </p:nvSpPr>
          <p:spPr>
            <a:xfrm>
              <a:off x="4387596" y="3133912"/>
              <a:ext cx="360040"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zh-CN" sz="1800">
                  <a:solidFill>
                    <a:schemeClr val="dk1"/>
                  </a:solidFill>
                  <a:latin typeface="Arial"/>
                  <a:ea typeface="Arial"/>
                  <a:cs typeface="Arial"/>
                  <a:sym typeface="Arial"/>
                </a:rPr>
                <a:t>3</a:t>
              </a:r>
              <a:endParaRPr b="1" sz="1800">
                <a:solidFill>
                  <a:schemeClr val="dk1"/>
                </a:solidFill>
                <a:latin typeface="Arial"/>
                <a:ea typeface="Arial"/>
                <a:cs typeface="Arial"/>
                <a:sym typeface="Arial"/>
              </a:endParaRPr>
            </a:p>
          </p:txBody>
        </p:sp>
      </p:grpSp>
      <p:grpSp>
        <p:nvGrpSpPr>
          <p:cNvPr id="179" name="Google Shape;179;p32"/>
          <p:cNvGrpSpPr/>
          <p:nvPr/>
        </p:nvGrpSpPr>
        <p:grpSpPr>
          <a:xfrm>
            <a:off x="3419872" y="4004190"/>
            <a:ext cx="538036" cy="538036"/>
            <a:chOff x="4298598" y="3857396"/>
            <a:chExt cx="538036" cy="538036"/>
          </a:xfrm>
        </p:grpSpPr>
        <p:sp>
          <p:nvSpPr>
            <p:cNvPr id="180" name="Google Shape;180;p32"/>
            <p:cNvSpPr/>
            <p:nvPr/>
          </p:nvSpPr>
          <p:spPr>
            <a:xfrm>
              <a:off x="4298598" y="3857396"/>
              <a:ext cx="538036" cy="538036"/>
            </a:xfrm>
            <a:prstGeom prst="ellipse">
              <a:avLst/>
            </a:prstGeom>
            <a:gradFill>
              <a:gsLst>
                <a:gs pos="0">
                  <a:srgbClr val="DDDDDD"/>
                </a:gs>
                <a:gs pos="100000">
                  <a:schemeClr val="lt1"/>
                </a:gs>
              </a:gsLst>
              <a:lin ang="0" scaled="0"/>
            </a:gradFill>
            <a:ln cap="flat" cmpd="sng" w="3175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595959"/>
                </a:solidFill>
                <a:latin typeface="Arial"/>
                <a:ea typeface="Arial"/>
                <a:cs typeface="Arial"/>
                <a:sym typeface="Arial"/>
              </a:endParaRPr>
            </a:p>
          </p:txBody>
        </p:sp>
        <p:sp>
          <p:nvSpPr>
            <p:cNvPr id="181" name="Google Shape;181;p32"/>
            <p:cNvSpPr txBox="1"/>
            <p:nvPr/>
          </p:nvSpPr>
          <p:spPr>
            <a:xfrm>
              <a:off x="4387596" y="3941748"/>
              <a:ext cx="360040" cy="369332"/>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zh-CN" sz="1800">
                  <a:solidFill>
                    <a:schemeClr val="dk1"/>
                  </a:solidFill>
                  <a:latin typeface="Arial"/>
                  <a:ea typeface="Arial"/>
                  <a:cs typeface="Arial"/>
                  <a:sym typeface="Arial"/>
                </a:rPr>
                <a:t>4</a:t>
              </a:r>
              <a:endParaRPr b="1" sz="1800">
                <a:solidFill>
                  <a:schemeClr val="dk1"/>
                </a:solidFill>
                <a:latin typeface="Arial"/>
                <a:ea typeface="Arial"/>
                <a:cs typeface="Arial"/>
                <a:sym typeface="Arial"/>
              </a:endParaRPr>
            </a:p>
          </p:txBody>
        </p:sp>
      </p:grpSp>
      <p:sp>
        <p:nvSpPr>
          <p:cNvPr id="182" name="Google Shape;182;p32"/>
          <p:cNvSpPr txBox="1"/>
          <p:nvPr/>
        </p:nvSpPr>
        <p:spPr>
          <a:xfrm>
            <a:off x="4045525" y="1315425"/>
            <a:ext cx="4232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200">
                <a:solidFill>
                  <a:srgbClr val="3F3F3F"/>
                </a:solidFill>
                <a:latin typeface="Arial"/>
                <a:ea typeface="Arial"/>
                <a:cs typeface="Arial"/>
                <a:sym typeface="Arial"/>
              </a:rPr>
              <a:t>1. Develop the chat</a:t>
            </a:r>
            <a:r>
              <a:rPr lang="zh-CN" sz="1200">
                <a:solidFill>
                  <a:srgbClr val="3F3F3F"/>
                </a:solidFill>
              </a:rPr>
              <a:t>GPT</a:t>
            </a:r>
            <a:r>
              <a:rPr lang="zh-CN" sz="1200">
                <a:solidFill>
                  <a:srgbClr val="3F3F3F"/>
                </a:solidFill>
                <a:latin typeface="Arial"/>
                <a:ea typeface="Arial"/>
                <a:cs typeface="Arial"/>
                <a:sym typeface="Arial"/>
              </a:rPr>
              <a:t> </a:t>
            </a:r>
            <a:r>
              <a:rPr lang="zh-CN" sz="1200">
                <a:solidFill>
                  <a:srgbClr val="3F3F3F"/>
                </a:solidFill>
              </a:rPr>
              <a:t>interface</a:t>
            </a:r>
            <a:r>
              <a:rPr lang="zh-CN" sz="1200">
                <a:solidFill>
                  <a:srgbClr val="3F3F3F"/>
                </a:solidFill>
                <a:latin typeface="Arial"/>
                <a:ea typeface="Arial"/>
                <a:cs typeface="Arial"/>
                <a:sym typeface="Arial"/>
              </a:rPr>
              <a:t>.</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zh-CN" sz="1200">
                <a:solidFill>
                  <a:srgbClr val="3F3F3F"/>
                </a:solidFill>
                <a:latin typeface="Arial"/>
                <a:ea typeface="Arial"/>
                <a:cs typeface="Arial"/>
                <a:sym typeface="Arial"/>
              </a:rPr>
              <a:t>2. Create ChatGPTManager to control the data delivery.</a:t>
            </a:r>
            <a:endParaRPr sz="1200">
              <a:solidFill>
                <a:srgbClr val="3F3F3F"/>
              </a:solidFill>
              <a:latin typeface="Arial"/>
              <a:ea typeface="Arial"/>
              <a:cs typeface="Arial"/>
              <a:sym typeface="Arial"/>
            </a:endParaRPr>
          </a:p>
        </p:txBody>
      </p:sp>
      <p:sp>
        <p:nvSpPr>
          <p:cNvPr id="183" name="Google Shape;183;p32"/>
          <p:cNvSpPr txBox="1"/>
          <p:nvPr/>
        </p:nvSpPr>
        <p:spPr>
          <a:xfrm>
            <a:off x="4045527" y="2133413"/>
            <a:ext cx="443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200">
                <a:solidFill>
                  <a:srgbClr val="3F3F3F"/>
                </a:solidFill>
                <a:latin typeface="Arial"/>
                <a:ea typeface="Arial"/>
                <a:cs typeface="Arial"/>
                <a:sym typeface="Arial"/>
              </a:rPr>
              <a:t>1. </a:t>
            </a:r>
            <a:r>
              <a:rPr lang="zh-CN" sz="1200">
                <a:solidFill>
                  <a:srgbClr val="3F3F3F"/>
                </a:solidFill>
              </a:rPr>
              <a:t>Implement unit test for ChatGPTChat and windows</a:t>
            </a:r>
            <a:endParaRPr sz="1200">
              <a:solidFill>
                <a:srgbClr val="3F3F3F"/>
              </a:solidFill>
            </a:endParaRPr>
          </a:p>
          <a:p>
            <a:pPr indent="0" lvl="0" marL="0" marR="0" rtl="0" algn="l">
              <a:spcBef>
                <a:spcPts val="0"/>
              </a:spcBef>
              <a:spcAft>
                <a:spcPts val="0"/>
              </a:spcAft>
              <a:buNone/>
            </a:pPr>
            <a:r>
              <a:rPr lang="zh-CN" sz="1200">
                <a:solidFill>
                  <a:srgbClr val="3F3F3F"/>
                </a:solidFill>
                <a:latin typeface="Arial"/>
                <a:ea typeface="Arial"/>
                <a:cs typeface="Arial"/>
                <a:sym typeface="Arial"/>
              </a:rPr>
              <a:t>2. </a:t>
            </a:r>
            <a:r>
              <a:rPr lang="zh-CN" sz="1200">
                <a:solidFill>
                  <a:srgbClr val="3F3F3F"/>
                </a:solidFill>
              </a:rPr>
              <a:t>Implement integration test</a:t>
            </a:r>
            <a:r>
              <a:rPr lang="zh-CN" sz="1200">
                <a:solidFill>
                  <a:srgbClr val="3F3F3F"/>
                </a:solidFill>
                <a:latin typeface="Arial"/>
                <a:ea typeface="Arial"/>
                <a:cs typeface="Arial"/>
                <a:sym typeface="Arial"/>
              </a:rPr>
              <a:t>.</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zh-CN" sz="1200">
                <a:solidFill>
                  <a:srgbClr val="3F3F3F"/>
                </a:solidFill>
              </a:rPr>
              <a:t>3. Deploy the platform on Render</a:t>
            </a:r>
            <a:endParaRPr sz="1200">
              <a:solidFill>
                <a:srgbClr val="3F3F3F"/>
              </a:solidFill>
            </a:endParaRPr>
          </a:p>
        </p:txBody>
      </p:sp>
      <p:sp>
        <p:nvSpPr>
          <p:cNvPr id="184" name="Google Shape;184;p32"/>
          <p:cNvSpPr txBox="1"/>
          <p:nvPr/>
        </p:nvSpPr>
        <p:spPr>
          <a:xfrm>
            <a:off x="4045516" y="3131266"/>
            <a:ext cx="4198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200">
                <a:solidFill>
                  <a:srgbClr val="3F3F3F"/>
                </a:solidFill>
                <a:latin typeface="Arial"/>
                <a:ea typeface="Arial"/>
                <a:cs typeface="Arial"/>
                <a:sym typeface="Arial"/>
              </a:rPr>
              <a:t>1. </a:t>
            </a:r>
            <a:r>
              <a:rPr lang="zh-CN" sz="1200">
                <a:solidFill>
                  <a:srgbClr val="3F3F3F"/>
                </a:solidFill>
              </a:rPr>
              <a:t>Front-end UI: login pages</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zh-CN" sz="1200">
                <a:solidFill>
                  <a:srgbClr val="3F3F3F"/>
                </a:solidFill>
                <a:latin typeface="Arial"/>
                <a:ea typeface="Arial"/>
                <a:cs typeface="Arial"/>
                <a:sym typeface="Arial"/>
              </a:rPr>
              <a:t>2. Contribute to the design </a:t>
            </a:r>
            <a:r>
              <a:rPr lang="zh-CN" sz="1200">
                <a:solidFill>
                  <a:srgbClr val="3F3F3F"/>
                </a:solidFill>
              </a:rPr>
              <a:t>of webpages</a:t>
            </a:r>
            <a:r>
              <a:rPr lang="zh-CN" sz="1200">
                <a:solidFill>
                  <a:srgbClr val="3F3F3F"/>
                </a:solidFill>
                <a:latin typeface="Arial"/>
                <a:ea typeface="Arial"/>
                <a:cs typeface="Arial"/>
                <a:sym typeface="Arial"/>
              </a:rPr>
              <a:t>.</a:t>
            </a:r>
            <a:endParaRPr sz="1200">
              <a:solidFill>
                <a:srgbClr val="3F3F3F"/>
              </a:solidFill>
              <a:latin typeface="Arial"/>
              <a:ea typeface="Arial"/>
              <a:cs typeface="Arial"/>
              <a:sym typeface="Arial"/>
            </a:endParaRPr>
          </a:p>
        </p:txBody>
      </p:sp>
      <p:sp>
        <p:nvSpPr>
          <p:cNvPr id="185" name="Google Shape;185;p32"/>
          <p:cNvSpPr txBox="1"/>
          <p:nvPr/>
        </p:nvSpPr>
        <p:spPr>
          <a:xfrm>
            <a:off x="1171016" y="1333311"/>
            <a:ext cx="210484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Arial"/>
              <a:buNone/>
            </a:pPr>
            <a:r>
              <a:rPr i="1" lang="zh-CN" sz="1800">
                <a:solidFill>
                  <a:schemeClr val="dk1"/>
                </a:solidFill>
                <a:latin typeface="Arial"/>
                <a:ea typeface="Arial"/>
                <a:cs typeface="Arial"/>
                <a:sym typeface="Arial"/>
              </a:rPr>
              <a:t>Yucheng Wang</a:t>
            </a:r>
            <a:endParaRPr b="1" sz="1800">
              <a:solidFill>
                <a:srgbClr val="3F3F3F"/>
              </a:solidFill>
              <a:latin typeface="Arial"/>
              <a:ea typeface="Arial"/>
              <a:cs typeface="Arial"/>
              <a:sym typeface="Arial"/>
            </a:endParaRPr>
          </a:p>
        </p:txBody>
      </p:sp>
      <p:sp>
        <p:nvSpPr>
          <p:cNvPr id="186" name="Google Shape;186;p32"/>
          <p:cNvSpPr txBox="1"/>
          <p:nvPr/>
        </p:nvSpPr>
        <p:spPr>
          <a:xfrm>
            <a:off x="1168878" y="4088542"/>
            <a:ext cx="210484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Arial"/>
              <a:buNone/>
            </a:pPr>
            <a:r>
              <a:rPr i="1" lang="zh-CN" sz="1800">
                <a:solidFill>
                  <a:schemeClr val="dk1"/>
                </a:solidFill>
                <a:latin typeface="Arial"/>
                <a:ea typeface="Arial"/>
                <a:cs typeface="Arial"/>
                <a:sym typeface="Arial"/>
              </a:rPr>
              <a:t>Chenchen Zhang</a:t>
            </a:r>
            <a:endParaRPr b="1" sz="1800">
              <a:solidFill>
                <a:srgbClr val="3F3F3F"/>
              </a:solidFill>
              <a:latin typeface="Arial"/>
              <a:ea typeface="Arial"/>
              <a:cs typeface="Arial"/>
              <a:sym typeface="Arial"/>
            </a:endParaRPr>
          </a:p>
        </p:txBody>
      </p:sp>
      <p:sp>
        <p:nvSpPr>
          <p:cNvPr id="187" name="Google Shape;187;p32"/>
          <p:cNvSpPr txBox="1"/>
          <p:nvPr/>
        </p:nvSpPr>
        <p:spPr>
          <a:xfrm>
            <a:off x="1168878" y="2270588"/>
            <a:ext cx="210484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zh-CN" sz="1800">
                <a:solidFill>
                  <a:schemeClr val="dk1"/>
                </a:solidFill>
                <a:latin typeface="Arial"/>
                <a:ea typeface="Arial"/>
                <a:cs typeface="Arial"/>
                <a:sym typeface="Arial"/>
              </a:rPr>
              <a:t>Yang Li</a:t>
            </a:r>
            <a:endParaRPr b="1" sz="1800">
              <a:solidFill>
                <a:srgbClr val="3F3F3F"/>
              </a:solidFill>
              <a:latin typeface="Arial"/>
              <a:ea typeface="Arial"/>
              <a:cs typeface="Arial"/>
              <a:sym typeface="Arial"/>
            </a:endParaRPr>
          </a:p>
        </p:txBody>
      </p:sp>
      <p:sp>
        <p:nvSpPr>
          <p:cNvPr id="188" name="Google Shape;188;p32"/>
          <p:cNvSpPr txBox="1"/>
          <p:nvPr/>
        </p:nvSpPr>
        <p:spPr>
          <a:xfrm>
            <a:off x="1132063" y="3177432"/>
            <a:ext cx="210484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Arial"/>
              <a:buNone/>
            </a:pPr>
            <a:r>
              <a:rPr i="1" lang="zh-CN" sz="1800">
                <a:solidFill>
                  <a:schemeClr val="dk1"/>
                </a:solidFill>
                <a:latin typeface="Arial"/>
                <a:ea typeface="Arial"/>
                <a:cs typeface="Arial"/>
                <a:sym typeface="Arial"/>
              </a:rPr>
              <a:t>Chenlei Luo</a:t>
            </a:r>
            <a:endParaRPr b="1" sz="1800">
              <a:solidFill>
                <a:srgbClr val="3F3F3F"/>
              </a:solidFill>
              <a:latin typeface="Arial"/>
              <a:ea typeface="Arial"/>
              <a:cs typeface="Arial"/>
              <a:sym typeface="Arial"/>
            </a:endParaRPr>
          </a:p>
        </p:txBody>
      </p:sp>
      <p:sp>
        <p:nvSpPr>
          <p:cNvPr id="189" name="Google Shape;189;p32"/>
          <p:cNvSpPr txBox="1"/>
          <p:nvPr/>
        </p:nvSpPr>
        <p:spPr>
          <a:xfrm>
            <a:off x="4045479" y="4088553"/>
            <a:ext cx="4198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1200">
                <a:solidFill>
                  <a:srgbClr val="3F3F3F"/>
                </a:solidFill>
                <a:latin typeface="Arial"/>
                <a:ea typeface="Arial"/>
                <a:cs typeface="Arial"/>
                <a:sym typeface="Arial"/>
              </a:rPr>
              <a:t>1. </a:t>
            </a:r>
            <a:r>
              <a:rPr lang="zh-CN" sz="1200">
                <a:solidFill>
                  <a:srgbClr val="3F3F3F"/>
                </a:solidFill>
              </a:rPr>
              <a:t>Design</a:t>
            </a:r>
            <a:r>
              <a:rPr lang="zh-CN" sz="1200">
                <a:solidFill>
                  <a:srgbClr val="3F3F3F"/>
                </a:solidFill>
                <a:latin typeface="Arial"/>
                <a:ea typeface="Arial"/>
                <a:cs typeface="Arial"/>
                <a:sym typeface="Arial"/>
              </a:rPr>
              <a:t> </a:t>
            </a:r>
            <a:r>
              <a:rPr lang="zh-CN" sz="1200">
                <a:solidFill>
                  <a:srgbClr val="3F3F3F"/>
                </a:solidFill>
              </a:rPr>
              <a:t>front end calculator page</a:t>
            </a:r>
            <a:endParaRPr sz="1200">
              <a:solidFill>
                <a:srgbClr val="3F3F3F"/>
              </a:solidFill>
              <a:latin typeface="Arial"/>
              <a:ea typeface="Arial"/>
              <a:cs typeface="Arial"/>
              <a:sym typeface="Arial"/>
            </a:endParaRPr>
          </a:p>
          <a:p>
            <a:pPr indent="0" lvl="0" marL="0" marR="0" rtl="0" algn="l">
              <a:spcBef>
                <a:spcPts val="0"/>
              </a:spcBef>
              <a:spcAft>
                <a:spcPts val="0"/>
              </a:spcAft>
              <a:buNone/>
            </a:pPr>
            <a:r>
              <a:rPr lang="zh-CN" sz="1200">
                <a:solidFill>
                  <a:srgbClr val="3F3F3F"/>
                </a:solidFill>
                <a:latin typeface="Arial"/>
                <a:ea typeface="Arial"/>
                <a:cs typeface="Arial"/>
                <a:sym typeface="Arial"/>
              </a:rPr>
              <a:t>2. Contribute to </a:t>
            </a:r>
            <a:r>
              <a:rPr lang="zh-CN" sz="1200">
                <a:solidFill>
                  <a:srgbClr val="3F3F3F"/>
                </a:solidFill>
              </a:rPr>
              <a:t>design of chat window</a:t>
            </a:r>
            <a:endParaRPr sz="1200">
              <a:solidFill>
                <a:srgbClr val="3F3F3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9" y="10"/>
            <a:ext cx="7560000" cy="77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zh-CN" sz="3200"/>
              <a:t>Demo</a:t>
            </a:r>
            <a:endParaRPr sz="3200"/>
          </a:p>
        </p:txBody>
      </p:sp>
      <p:pic>
        <p:nvPicPr>
          <p:cNvPr id="195" name="Google Shape;195;p33" title="TwoSum-ChatGPT.mov">
            <a:hlinkClick r:id="rId3"/>
          </p:cNvPr>
          <p:cNvPicPr preferRelativeResize="0"/>
          <p:nvPr/>
        </p:nvPicPr>
        <p:blipFill>
          <a:blip r:embed="rId4">
            <a:alphaModFix/>
          </a:blip>
          <a:stretch>
            <a:fillRect/>
          </a:stretch>
        </p:blipFill>
        <p:spPr>
          <a:xfrm>
            <a:off x="1294810" y="0"/>
            <a:ext cx="6554378"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31840" y="2233427"/>
            <a:ext cx="5472608" cy="399981"/>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Arial"/>
              <a:buNone/>
            </a:pPr>
            <a:r>
              <a:rPr lang="zh-CN"/>
              <a:t>Feature overview</a:t>
            </a:r>
            <a:endParaRPr/>
          </a:p>
        </p:txBody>
      </p:sp>
      <p:sp>
        <p:nvSpPr>
          <p:cNvPr id="201" name="Google Shape;201;p34"/>
          <p:cNvSpPr txBox="1"/>
          <p:nvPr>
            <p:ph idx="1" type="body"/>
          </p:nvPr>
        </p:nvSpPr>
        <p:spPr>
          <a:xfrm>
            <a:off x="3131840" y="2683835"/>
            <a:ext cx="5472608" cy="197606"/>
          </a:xfrm>
          <a:prstGeom prst="rect">
            <a:avLst/>
          </a:prstGeom>
          <a:noFill/>
          <a:ln>
            <a:noFill/>
          </a:ln>
        </p:spPr>
        <p:txBody>
          <a:bodyPr anchorCtr="0" anchor="ctr" bIns="45700" lIns="108000" spcFirstLastPara="1" rIns="91425" wrap="square" tIns="45700">
            <a:noAutofit/>
          </a:bodyPr>
          <a:lstStyle/>
          <a:p>
            <a:pPr indent="0" lvl="0" marL="0" rtl="0" algn="l">
              <a:spcBef>
                <a:spcPts val="0"/>
              </a:spcBef>
              <a:spcAft>
                <a:spcPts val="0"/>
              </a:spcAft>
              <a:buClr>
                <a:schemeClr val="lt1"/>
              </a:buClr>
              <a:buSzPts val="1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0" y="25735"/>
            <a:ext cx="9144000" cy="77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zh-CN"/>
              <a:t>Front-end UI - Login Page</a:t>
            </a:r>
            <a:endParaRPr/>
          </a:p>
        </p:txBody>
      </p:sp>
      <p:sp>
        <p:nvSpPr>
          <p:cNvPr id="207" name="Google Shape;207;p35"/>
          <p:cNvSpPr txBox="1"/>
          <p:nvPr/>
        </p:nvSpPr>
        <p:spPr>
          <a:xfrm>
            <a:off x="5238200" y="1961700"/>
            <a:ext cx="3829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zh-CN"/>
              <a:t>Changed Login page layout-column</a:t>
            </a:r>
            <a:endParaRPr/>
          </a:p>
          <a:p>
            <a:pPr indent="-317500" lvl="0" marL="457200" rtl="0" algn="l">
              <a:spcBef>
                <a:spcPts val="0"/>
              </a:spcBef>
              <a:spcAft>
                <a:spcPts val="0"/>
              </a:spcAft>
              <a:buSzPts val="1400"/>
              <a:buChar char="●"/>
            </a:pPr>
            <a:r>
              <a:rPr lang="zh-CN"/>
              <a:t>Added a login background window </a:t>
            </a:r>
            <a:endParaRPr/>
          </a:p>
          <a:p>
            <a:pPr indent="-317500" lvl="0" marL="457200" rtl="0" algn="l">
              <a:spcBef>
                <a:spcPts val="0"/>
              </a:spcBef>
              <a:spcAft>
                <a:spcPts val="0"/>
              </a:spcAft>
              <a:buSzPts val="1400"/>
              <a:buChar char="●"/>
            </a:pPr>
            <a:r>
              <a:rPr lang="zh-CN"/>
              <a:t>Added app name and changed the font-size of texts</a:t>
            </a:r>
            <a:endParaRPr/>
          </a:p>
          <a:p>
            <a:pPr indent="-317500" lvl="0" marL="457200" rtl="0" algn="l">
              <a:spcBef>
                <a:spcPts val="0"/>
              </a:spcBef>
              <a:spcAft>
                <a:spcPts val="0"/>
              </a:spcAft>
              <a:buSzPts val="1400"/>
              <a:buChar char="●"/>
            </a:pPr>
            <a:r>
              <a:rPr lang="zh-CN"/>
              <a:t>Removed unnecessary logout button</a:t>
            </a:r>
            <a:endParaRPr/>
          </a:p>
          <a:p>
            <a:pPr indent="-317500" lvl="0" marL="457200" rtl="0" algn="l">
              <a:spcBef>
                <a:spcPts val="0"/>
              </a:spcBef>
              <a:spcAft>
                <a:spcPts val="0"/>
              </a:spcAft>
              <a:buSzPts val="1400"/>
              <a:buChar char="●"/>
            </a:pPr>
            <a:r>
              <a:rPr lang="zh-CN"/>
              <a:t>Changed user name warning to popup warning message</a:t>
            </a:r>
            <a:endParaRPr/>
          </a:p>
        </p:txBody>
      </p:sp>
      <p:sp>
        <p:nvSpPr>
          <p:cNvPr id="208" name="Google Shape;208;p35"/>
          <p:cNvSpPr/>
          <p:nvPr/>
        </p:nvSpPr>
        <p:spPr>
          <a:xfrm>
            <a:off x="167575" y="1296800"/>
            <a:ext cx="4895700" cy="313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209" name="Google Shape;209;p35"/>
          <p:cNvPicPr preferRelativeResize="0"/>
          <p:nvPr/>
        </p:nvPicPr>
        <p:blipFill>
          <a:blip r:embed="rId3">
            <a:alphaModFix/>
          </a:blip>
          <a:stretch>
            <a:fillRect/>
          </a:stretch>
        </p:blipFill>
        <p:spPr>
          <a:xfrm>
            <a:off x="94700" y="1056375"/>
            <a:ext cx="5722400" cy="3540725"/>
          </a:xfrm>
          <a:prstGeom prst="rect">
            <a:avLst/>
          </a:prstGeom>
          <a:noFill/>
          <a:ln>
            <a:noFill/>
          </a:ln>
        </p:spPr>
      </p:pic>
      <p:pic>
        <p:nvPicPr>
          <p:cNvPr id="210" name="Google Shape;210;p35"/>
          <p:cNvPicPr preferRelativeResize="0"/>
          <p:nvPr/>
        </p:nvPicPr>
        <p:blipFill>
          <a:blip r:embed="rId4">
            <a:alphaModFix/>
          </a:blip>
          <a:stretch>
            <a:fillRect/>
          </a:stretch>
        </p:blipFill>
        <p:spPr>
          <a:xfrm>
            <a:off x="784738" y="1497450"/>
            <a:ext cx="4342324" cy="2658575"/>
          </a:xfrm>
          <a:prstGeom prst="rect">
            <a:avLst/>
          </a:prstGeom>
          <a:noFill/>
          <a:ln>
            <a:noFill/>
          </a:ln>
        </p:spPr>
      </p:pic>
      <p:pic>
        <p:nvPicPr>
          <p:cNvPr id="211" name="Google Shape;211;p35"/>
          <p:cNvPicPr preferRelativeResize="0"/>
          <p:nvPr/>
        </p:nvPicPr>
        <p:blipFill>
          <a:blip r:embed="rId5">
            <a:alphaModFix/>
          </a:blip>
          <a:stretch>
            <a:fillRect/>
          </a:stretch>
        </p:blipFill>
        <p:spPr>
          <a:xfrm>
            <a:off x="1216650" y="928212"/>
            <a:ext cx="6491949" cy="379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0" y="25735"/>
            <a:ext cx="9144000" cy="776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zh-CN"/>
              <a:t>Front-end UI - Login Page</a:t>
            </a:r>
            <a:endParaRPr/>
          </a:p>
        </p:txBody>
      </p:sp>
      <p:sp>
        <p:nvSpPr>
          <p:cNvPr id="217" name="Google Shape;217;p36"/>
          <p:cNvSpPr txBox="1"/>
          <p:nvPr/>
        </p:nvSpPr>
        <p:spPr>
          <a:xfrm>
            <a:off x="5281925" y="1961700"/>
            <a:ext cx="37857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zh-CN"/>
              <a:t>Changed Login page layout-column</a:t>
            </a:r>
            <a:endParaRPr/>
          </a:p>
          <a:p>
            <a:pPr indent="-317500" lvl="0" marL="457200" rtl="0" algn="l">
              <a:spcBef>
                <a:spcPts val="0"/>
              </a:spcBef>
              <a:spcAft>
                <a:spcPts val="0"/>
              </a:spcAft>
              <a:buClr>
                <a:schemeClr val="dk1"/>
              </a:buClr>
              <a:buSzPts val="1400"/>
              <a:buChar char="●"/>
            </a:pPr>
            <a:r>
              <a:rPr lang="zh-CN">
                <a:solidFill>
                  <a:schemeClr val="dk1"/>
                </a:solidFill>
              </a:rPr>
              <a:t>Added customized welcome message</a:t>
            </a:r>
            <a:endParaRPr>
              <a:solidFill>
                <a:schemeClr val="dk1"/>
              </a:solidFill>
            </a:endParaRPr>
          </a:p>
          <a:p>
            <a:pPr indent="-317500" lvl="0" marL="457200" rtl="0" algn="l">
              <a:spcBef>
                <a:spcPts val="0"/>
              </a:spcBef>
              <a:spcAft>
                <a:spcPts val="0"/>
              </a:spcAft>
              <a:buClr>
                <a:schemeClr val="dk1"/>
              </a:buClr>
              <a:buSzPts val="1400"/>
              <a:buChar char="●"/>
            </a:pPr>
            <a:r>
              <a:rPr lang="zh-CN">
                <a:solidFill>
                  <a:schemeClr val="dk1"/>
                </a:solidFill>
              </a:rPr>
              <a:t>Removed username input component</a:t>
            </a:r>
            <a:endParaRPr>
              <a:solidFill>
                <a:schemeClr val="dk1"/>
              </a:solidFill>
            </a:endParaRPr>
          </a:p>
          <a:p>
            <a:pPr indent="-317500" lvl="0" marL="457200" rtl="0" algn="l">
              <a:spcBef>
                <a:spcPts val="0"/>
              </a:spcBef>
              <a:spcAft>
                <a:spcPts val="0"/>
              </a:spcAft>
              <a:buSzPts val="1400"/>
              <a:buChar char="●"/>
            </a:pPr>
            <a:r>
              <a:rPr lang="zh-CN"/>
              <a:t>Combined edit function and document name together</a:t>
            </a:r>
            <a:endParaRPr/>
          </a:p>
          <a:p>
            <a:pPr indent="-317500" lvl="0" marL="457200" rtl="0" algn="l">
              <a:spcBef>
                <a:spcPts val="0"/>
              </a:spcBef>
              <a:spcAft>
                <a:spcPts val="0"/>
              </a:spcAft>
              <a:buSzPts val="1400"/>
              <a:buChar char="●"/>
            </a:pPr>
            <a:r>
              <a:rPr lang="zh-CN"/>
              <a:t>The documents are closely packed together</a:t>
            </a:r>
            <a:endParaRPr/>
          </a:p>
          <a:p>
            <a:pPr indent="-317500" lvl="0" marL="457200" rtl="0" algn="l">
              <a:spcBef>
                <a:spcPts val="0"/>
              </a:spcBef>
              <a:spcAft>
                <a:spcPts val="0"/>
              </a:spcAft>
              <a:buSzPts val="1400"/>
              <a:buChar char="●"/>
            </a:pPr>
            <a:r>
              <a:rPr lang="zh-CN"/>
              <a:t>Added hover effects on the documents and logout button</a:t>
            </a:r>
            <a:endParaRPr/>
          </a:p>
        </p:txBody>
      </p:sp>
      <p:sp>
        <p:nvSpPr>
          <p:cNvPr id="218" name="Google Shape;218;p36"/>
          <p:cNvSpPr/>
          <p:nvPr/>
        </p:nvSpPr>
        <p:spPr>
          <a:xfrm>
            <a:off x="72875" y="1278363"/>
            <a:ext cx="4895700" cy="313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pic>
        <p:nvPicPr>
          <p:cNvPr id="219" name="Google Shape;219;p36"/>
          <p:cNvPicPr preferRelativeResize="0"/>
          <p:nvPr/>
        </p:nvPicPr>
        <p:blipFill>
          <a:blip r:embed="rId3">
            <a:alphaModFix/>
          </a:blip>
          <a:stretch>
            <a:fillRect/>
          </a:stretch>
        </p:blipFill>
        <p:spPr>
          <a:xfrm>
            <a:off x="0" y="1037938"/>
            <a:ext cx="5722400" cy="3540725"/>
          </a:xfrm>
          <a:prstGeom prst="rect">
            <a:avLst/>
          </a:prstGeom>
          <a:noFill/>
          <a:ln>
            <a:noFill/>
          </a:ln>
        </p:spPr>
      </p:pic>
      <p:pic>
        <p:nvPicPr>
          <p:cNvPr id="220" name="Google Shape;220;p36"/>
          <p:cNvPicPr preferRelativeResize="0"/>
          <p:nvPr/>
        </p:nvPicPr>
        <p:blipFill rotWithShape="1">
          <a:blip r:embed="rId4">
            <a:alphaModFix/>
          </a:blip>
          <a:srcRect b="0" l="7383" r="9373" t="0"/>
          <a:stretch/>
        </p:blipFill>
        <p:spPr>
          <a:xfrm>
            <a:off x="743125" y="1410288"/>
            <a:ext cx="4261974" cy="2796051"/>
          </a:xfrm>
          <a:prstGeom prst="rect">
            <a:avLst/>
          </a:prstGeom>
          <a:noFill/>
          <a:ln>
            <a:noFill/>
          </a:ln>
        </p:spPr>
      </p:pic>
      <p:pic>
        <p:nvPicPr>
          <p:cNvPr id="221" name="Google Shape;221;p36"/>
          <p:cNvPicPr preferRelativeResize="0"/>
          <p:nvPr/>
        </p:nvPicPr>
        <p:blipFill>
          <a:blip r:embed="rId5">
            <a:alphaModFix/>
          </a:blip>
          <a:stretch>
            <a:fillRect/>
          </a:stretch>
        </p:blipFill>
        <p:spPr>
          <a:xfrm>
            <a:off x="907025" y="929477"/>
            <a:ext cx="7329926" cy="3968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Screenshot 2023-12-03 at 2.54.27 AM" id="226" name="Google Shape;226;p37"/>
          <p:cNvPicPr preferRelativeResize="0"/>
          <p:nvPr>
            <p:ph idx="2" type="pic"/>
          </p:nvPr>
        </p:nvPicPr>
        <p:blipFill rotWithShape="1">
          <a:blip r:embed="rId3">
            <a:alphaModFix/>
          </a:blip>
          <a:srcRect b="0" l="0" r="0" t="12072"/>
          <a:stretch/>
        </p:blipFill>
        <p:spPr>
          <a:xfrm>
            <a:off x="1357625" y="1723825"/>
            <a:ext cx="2965901" cy="1883599"/>
          </a:xfrm>
          <a:prstGeom prst="rect">
            <a:avLst/>
          </a:prstGeom>
          <a:solidFill>
            <a:srgbClr val="F2F2F2"/>
          </a:solidFill>
          <a:ln>
            <a:noFill/>
          </a:ln>
        </p:spPr>
      </p:pic>
      <p:sp>
        <p:nvSpPr>
          <p:cNvPr id="227" name="Google Shape;227;p37"/>
          <p:cNvSpPr txBox="1"/>
          <p:nvPr>
            <p:ph type="title"/>
          </p:nvPr>
        </p:nvSpPr>
        <p:spPr>
          <a:xfrm>
            <a:off x="0" y="25735"/>
            <a:ext cx="9144000" cy="77653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zh-CN"/>
              <a:t>Code Review - Calculator UI Design</a:t>
            </a:r>
            <a:endParaRPr/>
          </a:p>
        </p:txBody>
      </p:sp>
      <p:sp>
        <p:nvSpPr>
          <p:cNvPr id="228" name="Google Shape;228;p37"/>
          <p:cNvSpPr txBox="1"/>
          <p:nvPr/>
        </p:nvSpPr>
        <p:spPr>
          <a:xfrm>
            <a:off x="5991425" y="1593375"/>
            <a:ext cx="2348100" cy="22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37"/>
          <p:cNvPicPr preferRelativeResize="0"/>
          <p:nvPr/>
        </p:nvPicPr>
        <p:blipFill>
          <a:blip r:embed="rId4">
            <a:alphaModFix/>
          </a:blip>
          <a:stretch>
            <a:fillRect/>
          </a:stretch>
        </p:blipFill>
        <p:spPr>
          <a:xfrm>
            <a:off x="94277" y="851150"/>
            <a:ext cx="6353726" cy="4292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1584000" y="25735"/>
            <a:ext cx="7560000" cy="77653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zh-CN"/>
              <a:t>New Navigation Bar</a:t>
            </a:r>
            <a:endParaRPr/>
          </a:p>
        </p:txBody>
      </p:sp>
      <p:pic>
        <p:nvPicPr>
          <p:cNvPr descr="Screenshot 2023-12-03 at 2.55.13 AM" id="235" name="Google Shape;235;p38"/>
          <p:cNvPicPr preferRelativeResize="0"/>
          <p:nvPr/>
        </p:nvPicPr>
        <p:blipFill rotWithShape="1">
          <a:blip r:embed="rId3">
            <a:alphaModFix/>
          </a:blip>
          <a:srcRect b="0" l="0" r="0" t="0"/>
          <a:stretch/>
        </p:blipFill>
        <p:spPr>
          <a:xfrm>
            <a:off x="1083310" y="1707515"/>
            <a:ext cx="6977380" cy="1061720"/>
          </a:xfrm>
          <a:prstGeom prst="rect">
            <a:avLst/>
          </a:prstGeom>
          <a:noFill/>
          <a:ln>
            <a:noFill/>
          </a:ln>
        </p:spPr>
      </p:pic>
      <p:sp>
        <p:nvSpPr>
          <p:cNvPr id="236" name="Google Shape;236;p38"/>
          <p:cNvSpPr txBox="1"/>
          <p:nvPr/>
        </p:nvSpPr>
        <p:spPr>
          <a:xfrm>
            <a:off x="2450625" y="3540800"/>
            <a:ext cx="5078400" cy="9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t>By implementing navigation bar, we can hide unnecessary features. Make our calculator more concise and elegant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descr="Screenshot 2023-12-03 at 2.58.25 AM" id="241" name="Google Shape;241;p39"/>
          <p:cNvPicPr preferRelativeResize="0"/>
          <p:nvPr>
            <p:ph idx="2" type="pic"/>
          </p:nvPr>
        </p:nvPicPr>
        <p:blipFill rotWithShape="1">
          <a:blip r:embed="rId3">
            <a:alphaModFix/>
          </a:blip>
          <a:srcRect b="0" l="0" r="0" t="0"/>
          <a:stretch/>
        </p:blipFill>
        <p:spPr>
          <a:xfrm>
            <a:off x="843600" y="1254960"/>
            <a:ext cx="2282190" cy="3455669"/>
          </a:xfrm>
          <a:prstGeom prst="rect">
            <a:avLst/>
          </a:prstGeom>
          <a:solidFill>
            <a:srgbClr val="F2F2F2"/>
          </a:solidFill>
          <a:ln>
            <a:noFill/>
          </a:ln>
        </p:spPr>
      </p:pic>
      <p:sp>
        <p:nvSpPr>
          <p:cNvPr id="242" name="Google Shape;242;p39"/>
          <p:cNvSpPr txBox="1"/>
          <p:nvPr>
            <p:ph idx="1" type="body"/>
          </p:nvPr>
        </p:nvSpPr>
        <p:spPr>
          <a:xfrm>
            <a:off x="0" y="123478"/>
            <a:ext cx="9144000" cy="576000"/>
          </a:xfrm>
          <a:prstGeom prst="rect">
            <a:avLst/>
          </a:prstGeom>
        </p:spPr>
        <p:txBody>
          <a:bodyPr anchorCtr="0" anchor="ctr" bIns="45700" lIns="91425" spcFirstLastPara="1" rIns="91425" wrap="square" tIns="45700">
            <a:noAutofit/>
          </a:bodyPr>
          <a:lstStyle/>
          <a:p>
            <a:pPr indent="457200" lvl="0" marL="1828800" rtl="0" algn="l">
              <a:spcBef>
                <a:spcPts val="800"/>
              </a:spcBef>
              <a:spcAft>
                <a:spcPts val="0"/>
              </a:spcAft>
              <a:buNone/>
            </a:pPr>
            <a:r>
              <a:rPr b="1" lang="zh-CN" sz="3600">
                <a:solidFill>
                  <a:srgbClr val="3F3F3F"/>
                </a:solidFill>
              </a:rPr>
              <a:t>Better Chatroom</a:t>
            </a:r>
            <a:endParaRPr/>
          </a:p>
        </p:txBody>
      </p:sp>
      <p:sp>
        <p:nvSpPr>
          <p:cNvPr id="243" name="Google Shape;243;p39"/>
          <p:cNvSpPr txBox="1"/>
          <p:nvPr/>
        </p:nvSpPr>
        <p:spPr>
          <a:xfrm>
            <a:off x="4258300" y="1369725"/>
            <a:ext cx="3699300" cy="25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t>R</a:t>
            </a:r>
            <a:r>
              <a:rPr lang="zh-CN" sz="1800"/>
              <a:t>edesign chat window to </a:t>
            </a:r>
            <a:r>
              <a:rPr lang="zh-CN" sz="1800"/>
              <a:t>improve</a:t>
            </a:r>
            <a:r>
              <a:rPr lang="zh-CN" sz="1800"/>
              <a:t> usability an</a:t>
            </a:r>
            <a:r>
              <a:rPr lang="zh-CN" sz="1800"/>
              <a:t>d personalization.</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zh-CN" sz="1800"/>
              <a:t>user avatar</a:t>
            </a:r>
            <a:endParaRPr sz="1800"/>
          </a:p>
          <a:p>
            <a:pPr indent="-342900" lvl="0" marL="457200" rtl="0" algn="l">
              <a:spcBef>
                <a:spcPts val="0"/>
              </a:spcBef>
              <a:spcAft>
                <a:spcPts val="0"/>
              </a:spcAft>
              <a:buSzPts val="1800"/>
              <a:buChar char="●"/>
            </a:pPr>
            <a:r>
              <a:rPr lang="zh-CN" sz="1800"/>
              <a:t>message bubble</a:t>
            </a:r>
            <a:endParaRPr sz="1800"/>
          </a:p>
          <a:p>
            <a:pPr indent="-342900" lvl="0" marL="457200" rtl="0" algn="l">
              <a:spcBef>
                <a:spcPts val="0"/>
              </a:spcBef>
              <a:spcAft>
                <a:spcPts val="0"/>
              </a:spcAft>
              <a:buSzPts val="1800"/>
              <a:buChar char="●"/>
            </a:pPr>
            <a:r>
              <a:rPr lang="zh-CN" sz="1800"/>
              <a:t>user name</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Contents Slide Master">
  <a:themeElements>
    <a:clrScheme name="ALLPPT-COLOR-A02">
      <a:dk1>
        <a:srgbClr val="000000"/>
      </a:dk1>
      <a:lt1>
        <a:srgbClr val="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Break Slide Master">
  <a:themeElements>
    <a:clrScheme name="ALLPPT-COLOR-A02">
      <a:dk1>
        <a:srgbClr val="000000"/>
      </a:dk1>
      <a:lt1>
        <a:srgbClr val="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ver and End Slide Master">
  <a:themeElements>
    <a:clrScheme name="ALLPPT-COLOR-A02">
      <a:dk1>
        <a:srgbClr val="000000"/>
      </a:dk1>
      <a:lt1>
        <a:srgbClr val="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